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1" r:id="rId2"/>
    <p:sldId id="259" r:id="rId3"/>
    <p:sldId id="260" r:id="rId4"/>
    <p:sldId id="264" r:id="rId5"/>
    <p:sldId id="267" r:id="rId6"/>
    <p:sldId id="268" r:id="rId7"/>
    <p:sldId id="263" r:id="rId8"/>
    <p:sldId id="269" r:id="rId9"/>
    <p:sldId id="265" r:id="rId10"/>
    <p:sldId id="280" r:id="rId11"/>
    <p:sldId id="281" r:id="rId12"/>
    <p:sldId id="282" r:id="rId13"/>
    <p:sldId id="266" r:id="rId14"/>
    <p:sldId id="275" r:id="rId15"/>
    <p:sldId id="283" r:id="rId16"/>
    <p:sldId id="276" r:id="rId17"/>
    <p:sldId id="285" r:id="rId18"/>
    <p:sldId id="284" r:id="rId19"/>
    <p:sldId id="286" r:id="rId20"/>
    <p:sldId id="287" r:id="rId21"/>
    <p:sldId id="278" r:id="rId22"/>
    <p:sldId id="288" r:id="rId23"/>
    <p:sldId id="289" r:id="rId24"/>
    <p:sldId id="293" r:id="rId25"/>
    <p:sldId id="294" r:id="rId26"/>
    <p:sldId id="258"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D56"/>
    <a:srgbClr val="FFBE00"/>
    <a:srgbClr val="4A6AAF"/>
    <a:srgbClr val="2D6ED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p:restoredTop sz="94629"/>
  </p:normalViewPr>
  <p:slideViewPr>
    <p:cSldViewPr snapToGrid="0" snapToObjects="1">
      <p:cViewPr varScale="1">
        <p:scale>
          <a:sx n="106" d="100"/>
          <a:sy n="106" d="100"/>
        </p:scale>
        <p:origin x="11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8B9F02E-8E02-0C49-B9E2-AB0A312A00DB}" type="datetimeFigureOut">
              <a:rPr lang="en-US" smtClean="0"/>
              <a:t>3/31/2022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48D4199-9D4E-A147-90F3-2A0A4E101678}" type="slidenum">
              <a:rPr lang="en-US" smtClean="0"/>
              <a:t>‹#›</a:t>
            </a:fld>
            <a:endParaRPr lang="en-US"/>
          </a:p>
        </p:txBody>
      </p:sp>
    </p:spTree>
    <p:extLst>
      <p:ext uri="{BB962C8B-B14F-4D97-AF65-F5344CB8AC3E}">
        <p14:creationId xmlns:p14="http://schemas.microsoft.com/office/powerpoint/2010/main" val="352831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D4199-9D4E-A147-90F3-2A0A4E101678}" type="slidenum">
              <a:rPr lang="en-US" smtClean="0"/>
              <a:t>1</a:t>
            </a:fld>
            <a:endParaRPr lang="en-US"/>
          </a:p>
        </p:txBody>
      </p:sp>
    </p:spTree>
    <p:extLst>
      <p:ext uri="{BB962C8B-B14F-4D97-AF65-F5344CB8AC3E}">
        <p14:creationId xmlns:p14="http://schemas.microsoft.com/office/powerpoint/2010/main" val="3830199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linkedin.com/in/mark-rossman/"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s://www.youtube.com/channel/UCjcwKdTDqODB6JmW7IqNjpg/feed"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alphaModFix amt="20000"/>
            <a:lum/>
          </a:blip>
          <a:srcRect/>
          <a:stretch>
            <a:fillRect l="-2000" r="-5000" b="36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33ED1E-A013-5D4D-BB2A-F358A5297DB5}"/>
              </a:ext>
            </a:extLst>
          </p:cNvPr>
          <p:cNvSpPr/>
          <p:nvPr userDrawn="1"/>
        </p:nvSpPr>
        <p:spPr>
          <a:xfrm>
            <a:off x="0" y="1"/>
            <a:ext cx="12192000" cy="6858000"/>
          </a:xfrm>
          <a:prstGeom prst="rect">
            <a:avLst/>
          </a:prstGeom>
          <a:solidFill>
            <a:srgbClr val="BFBFBF">
              <a:alpha val="25098"/>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69BEC3A7-4197-704D-9FEA-EB40CE65F6FA}"/>
              </a:ext>
            </a:extLst>
          </p:cNvPr>
          <p:cNvSpPr>
            <a:spLocks noGrp="1"/>
          </p:cNvSpPr>
          <p:nvPr>
            <p:ph type="ftr" sz="quarter" idx="10"/>
          </p:nvPr>
        </p:nvSpPr>
        <p:spPr/>
        <p:txBody>
          <a:bodyPr/>
          <a:lstStyle/>
          <a:p>
            <a:r>
              <a:rPr lang="en-US" dirty="0" err="1"/>
              <a:t>rossmanlawpc.com</a:t>
            </a:r>
            <a:endParaRPr lang="en-US" dirty="0"/>
          </a:p>
        </p:txBody>
      </p:sp>
      <p:sp>
        <p:nvSpPr>
          <p:cNvPr id="7" name="Rectangle 6">
            <a:extLst>
              <a:ext uri="{FF2B5EF4-FFF2-40B4-BE49-F238E27FC236}">
                <a16:creationId xmlns:a16="http://schemas.microsoft.com/office/drawing/2014/main" id="{AFFE7BFF-D109-3F4C-9DCD-8ACC1311BDCF}"/>
              </a:ext>
            </a:extLst>
          </p:cNvPr>
          <p:cNvSpPr/>
          <p:nvPr userDrawn="1"/>
        </p:nvSpPr>
        <p:spPr>
          <a:xfrm rot="5400000">
            <a:off x="4010025" y="-1323975"/>
            <a:ext cx="4171950" cy="12192000"/>
          </a:xfrm>
          <a:prstGeom prst="rect">
            <a:avLst/>
          </a:prstGeom>
          <a:solidFill>
            <a:srgbClr val="0D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41E003-E41D-B24C-9A93-3C5AFE4FB82C}"/>
              </a:ext>
            </a:extLst>
          </p:cNvPr>
          <p:cNvSpPr>
            <a:spLocks noGrp="1"/>
          </p:cNvSpPr>
          <p:nvPr>
            <p:ph type="ctrTitle" hasCustomPrompt="1"/>
          </p:nvPr>
        </p:nvSpPr>
        <p:spPr>
          <a:xfrm>
            <a:off x="1524000" y="3680178"/>
            <a:ext cx="9144000" cy="1193600"/>
          </a:xfrm>
        </p:spPr>
        <p:txBody>
          <a:bodyPr anchor="b"/>
          <a:lstStyle>
            <a:lvl1pPr algn="ctr">
              <a:defRPr sz="6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60341A98-1081-B64B-8C7A-60BA68E44158}"/>
              </a:ext>
            </a:extLst>
          </p:cNvPr>
          <p:cNvSpPr>
            <a:spLocks noGrp="1"/>
          </p:cNvSpPr>
          <p:nvPr>
            <p:ph type="subTitle" idx="1" hasCustomPrompt="1"/>
          </p:nvPr>
        </p:nvSpPr>
        <p:spPr>
          <a:xfrm>
            <a:off x="1524000" y="4922989"/>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Date | Presenter Names</a:t>
            </a:r>
          </a:p>
          <a:p>
            <a:endParaRPr lang="en-US" dirty="0"/>
          </a:p>
        </p:txBody>
      </p:sp>
      <p:pic>
        <p:nvPicPr>
          <p:cNvPr id="8" name="Picture 7">
            <a:extLst>
              <a:ext uri="{FF2B5EF4-FFF2-40B4-BE49-F238E27FC236}">
                <a16:creationId xmlns:a16="http://schemas.microsoft.com/office/drawing/2014/main" id="{B5CD7F42-A87B-44C0-B4E5-554605D431A9}"/>
              </a:ext>
            </a:extLst>
          </p:cNvPr>
          <p:cNvPicPr>
            <a:picLocks noChangeAspect="1"/>
          </p:cNvPicPr>
          <p:nvPr userDrawn="1"/>
        </p:nvPicPr>
        <p:blipFill>
          <a:blip r:embed="rId3"/>
          <a:srcRect/>
          <a:stretch/>
        </p:blipFill>
        <p:spPr>
          <a:xfrm>
            <a:off x="3526971" y="820226"/>
            <a:ext cx="5146765" cy="1275799"/>
          </a:xfrm>
          <a:prstGeom prst="rect">
            <a:avLst/>
          </a:prstGeom>
        </p:spPr>
      </p:pic>
    </p:spTree>
    <p:extLst>
      <p:ext uri="{BB962C8B-B14F-4D97-AF65-F5344CB8AC3E}">
        <p14:creationId xmlns:p14="http://schemas.microsoft.com/office/powerpoint/2010/main" val="138428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alphaModFix amt="20000"/>
            <a:lum/>
          </a:blip>
          <a:srcRect/>
          <a:stretch>
            <a:fillRect l="-14000" r="-14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8E396D-AAEC-F74F-BD2F-66D686EBFBB6}"/>
              </a:ext>
            </a:extLst>
          </p:cNvPr>
          <p:cNvSpPr/>
          <p:nvPr userDrawn="1"/>
        </p:nvSpPr>
        <p:spPr>
          <a:xfrm>
            <a:off x="0" y="1"/>
            <a:ext cx="12192000" cy="6858000"/>
          </a:xfrm>
          <a:prstGeom prst="rect">
            <a:avLst/>
          </a:prstGeom>
          <a:solidFill>
            <a:srgbClr val="BFBFBF">
              <a:alpha val="25098"/>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4" name="Rectangle 3">
            <a:extLst>
              <a:ext uri="{FF2B5EF4-FFF2-40B4-BE49-F238E27FC236}">
                <a16:creationId xmlns:a16="http://schemas.microsoft.com/office/drawing/2014/main" id="{A117B902-6A07-344B-8023-368A6F4F8C97}"/>
              </a:ext>
            </a:extLst>
          </p:cNvPr>
          <p:cNvSpPr/>
          <p:nvPr userDrawn="1"/>
        </p:nvSpPr>
        <p:spPr>
          <a:xfrm>
            <a:off x="0" y="2363046"/>
            <a:ext cx="12192000" cy="2857683"/>
          </a:xfrm>
          <a:prstGeom prst="rect">
            <a:avLst/>
          </a:prstGeom>
          <a:solidFill>
            <a:srgbClr val="0D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2966D9C5-44F3-334B-8599-7DE0C80D6837}"/>
              </a:ext>
            </a:extLst>
          </p:cNvPr>
          <p:cNvSpPr>
            <a:spLocks noGrp="1"/>
          </p:cNvSpPr>
          <p:nvPr>
            <p:ph type="title" hasCustomPrompt="1"/>
          </p:nvPr>
        </p:nvSpPr>
        <p:spPr>
          <a:xfrm>
            <a:off x="1" y="3285259"/>
            <a:ext cx="12191999" cy="1013258"/>
          </a:xfrm>
        </p:spPr>
        <p:txBody>
          <a:bodyPr>
            <a:normAutofit/>
          </a:bodyPr>
          <a:lstStyle>
            <a:lvl1pPr algn="ctr">
              <a:defRPr sz="4000">
                <a:solidFill>
                  <a:schemeClr val="bg1"/>
                </a:solidFill>
              </a:defRPr>
            </a:lvl1pPr>
          </a:lstStyle>
          <a:p>
            <a:r>
              <a:rPr lang="en-US" dirty="0"/>
              <a:t>Click here to edit</a:t>
            </a:r>
          </a:p>
        </p:txBody>
      </p:sp>
      <p:pic>
        <p:nvPicPr>
          <p:cNvPr id="14" name="Picture 13">
            <a:extLst>
              <a:ext uri="{FF2B5EF4-FFF2-40B4-BE49-F238E27FC236}">
                <a16:creationId xmlns:a16="http://schemas.microsoft.com/office/drawing/2014/main" id="{1A7A63E3-1807-144B-8164-0D112A97262F}"/>
              </a:ext>
            </a:extLst>
          </p:cNvPr>
          <p:cNvPicPr>
            <a:picLocks noChangeAspect="1"/>
          </p:cNvPicPr>
          <p:nvPr userDrawn="1"/>
        </p:nvPicPr>
        <p:blipFill>
          <a:blip r:embed="rId3"/>
          <a:srcRect/>
          <a:stretch/>
        </p:blipFill>
        <p:spPr>
          <a:xfrm>
            <a:off x="7753847" y="603613"/>
            <a:ext cx="4169929" cy="1033658"/>
          </a:xfrm>
          <a:prstGeom prst="rect">
            <a:avLst/>
          </a:prstGeom>
        </p:spPr>
      </p:pic>
      <p:sp>
        <p:nvSpPr>
          <p:cNvPr id="2" name="Footer Placeholder 1">
            <a:extLst>
              <a:ext uri="{FF2B5EF4-FFF2-40B4-BE49-F238E27FC236}">
                <a16:creationId xmlns:a16="http://schemas.microsoft.com/office/drawing/2014/main" id="{77F6D35B-73EF-7D42-879F-7BB0E769429C}"/>
              </a:ext>
            </a:extLst>
          </p:cNvPr>
          <p:cNvSpPr>
            <a:spLocks noGrp="1"/>
          </p:cNvSpPr>
          <p:nvPr>
            <p:ph type="ftr" sz="quarter" idx="10"/>
          </p:nvPr>
        </p:nvSpPr>
        <p:spPr/>
        <p:txBody>
          <a:bodyPr/>
          <a:lstStyle/>
          <a:p>
            <a:r>
              <a:rPr lang="en-US" dirty="0" err="1"/>
              <a:t>rossmanlawpc.com</a:t>
            </a:r>
            <a:endParaRPr lang="en-US" dirty="0"/>
          </a:p>
        </p:txBody>
      </p:sp>
    </p:spTree>
    <p:extLst>
      <p:ext uri="{BB962C8B-B14F-4D97-AF65-F5344CB8AC3E}">
        <p14:creationId xmlns:p14="http://schemas.microsoft.com/office/powerpoint/2010/main" val="407280853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alpha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FBB0ED-9A92-6A4F-A7FD-F04EF2B1487C}"/>
              </a:ext>
            </a:extLst>
          </p:cNvPr>
          <p:cNvSpPr>
            <a:spLocks noGrp="1"/>
          </p:cNvSpPr>
          <p:nvPr>
            <p:ph idx="1"/>
          </p:nvPr>
        </p:nvSpPr>
        <p:spPr>
          <a:xfrm>
            <a:off x="386080" y="1534330"/>
            <a:ext cx="11386820" cy="4642633"/>
          </a:xfrm>
        </p:spPr>
        <p:txBody>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p:txBody>
      </p:sp>
      <p:pic>
        <p:nvPicPr>
          <p:cNvPr id="14" name="Picture 13">
            <a:extLst>
              <a:ext uri="{FF2B5EF4-FFF2-40B4-BE49-F238E27FC236}">
                <a16:creationId xmlns:a16="http://schemas.microsoft.com/office/drawing/2014/main" id="{1A7A63E3-1807-144B-8164-0D112A97262F}"/>
              </a:ext>
            </a:extLst>
          </p:cNvPr>
          <p:cNvPicPr>
            <a:picLocks noChangeAspect="1"/>
          </p:cNvPicPr>
          <p:nvPr userDrawn="1"/>
        </p:nvPicPr>
        <p:blipFill>
          <a:blip r:embed="rId2"/>
          <a:srcRect/>
          <a:stretch/>
        </p:blipFill>
        <p:spPr>
          <a:xfrm>
            <a:off x="8804030" y="521072"/>
            <a:ext cx="3001889" cy="701366"/>
          </a:xfrm>
          <a:prstGeom prst="rect">
            <a:avLst/>
          </a:prstGeom>
        </p:spPr>
      </p:pic>
      <p:cxnSp>
        <p:nvCxnSpPr>
          <p:cNvPr id="15" name="Straight Connector 14">
            <a:extLst>
              <a:ext uri="{FF2B5EF4-FFF2-40B4-BE49-F238E27FC236}">
                <a16:creationId xmlns:a16="http://schemas.microsoft.com/office/drawing/2014/main" id="{098B85A6-833C-FF43-A7D0-83C39C3D974C}"/>
              </a:ext>
            </a:extLst>
          </p:cNvPr>
          <p:cNvCxnSpPr>
            <a:cxnSpLocks/>
          </p:cNvCxnSpPr>
          <p:nvPr userDrawn="1"/>
        </p:nvCxnSpPr>
        <p:spPr>
          <a:xfrm>
            <a:off x="0" y="1361897"/>
            <a:ext cx="12192000" cy="0"/>
          </a:xfrm>
          <a:prstGeom prst="line">
            <a:avLst/>
          </a:prstGeom>
          <a:ln>
            <a:solidFill>
              <a:srgbClr val="FFBE00"/>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2966D9C5-44F3-334B-8599-7DE0C80D6837}"/>
              </a:ext>
            </a:extLst>
          </p:cNvPr>
          <p:cNvSpPr>
            <a:spLocks noGrp="1"/>
          </p:cNvSpPr>
          <p:nvPr>
            <p:ph type="title" hasCustomPrompt="1"/>
          </p:nvPr>
        </p:nvSpPr>
        <p:spPr>
          <a:xfrm>
            <a:off x="386080" y="365126"/>
            <a:ext cx="10866119" cy="1013258"/>
          </a:xfrm>
        </p:spPr>
        <p:txBody>
          <a:bodyPr>
            <a:normAutofit/>
          </a:bodyPr>
          <a:lstStyle>
            <a:lvl1pPr>
              <a:defRPr sz="4000"/>
            </a:lvl1pPr>
          </a:lstStyle>
          <a:p>
            <a:r>
              <a:rPr lang="en-US" dirty="0"/>
              <a:t>Click here to edit</a:t>
            </a:r>
          </a:p>
        </p:txBody>
      </p:sp>
      <p:sp>
        <p:nvSpPr>
          <p:cNvPr id="2" name="Footer Placeholder 1">
            <a:extLst>
              <a:ext uri="{FF2B5EF4-FFF2-40B4-BE49-F238E27FC236}">
                <a16:creationId xmlns:a16="http://schemas.microsoft.com/office/drawing/2014/main" id="{77F6D35B-73EF-7D42-879F-7BB0E769429C}"/>
              </a:ext>
            </a:extLst>
          </p:cNvPr>
          <p:cNvSpPr>
            <a:spLocks noGrp="1"/>
          </p:cNvSpPr>
          <p:nvPr>
            <p:ph type="ftr" sz="quarter" idx="10"/>
          </p:nvPr>
        </p:nvSpPr>
        <p:spPr/>
        <p:txBody>
          <a:bodyPr/>
          <a:lstStyle/>
          <a:p>
            <a:r>
              <a:rPr lang="en-US" dirty="0" err="1"/>
              <a:t>rossmanlawpc.com</a:t>
            </a:r>
            <a:endParaRPr lang="en-US" dirty="0"/>
          </a:p>
        </p:txBody>
      </p:sp>
    </p:spTree>
    <p:extLst>
      <p:ext uri="{BB962C8B-B14F-4D97-AF65-F5344CB8AC3E}">
        <p14:creationId xmlns:p14="http://schemas.microsoft.com/office/powerpoint/2010/main" val="307774701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alpha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3795B-5D69-964A-A88F-AB7AEF5C771F}"/>
              </a:ext>
            </a:extLst>
          </p:cNvPr>
          <p:cNvSpPr/>
          <p:nvPr userDrawn="1"/>
        </p:nvSpPr>
        <p:spPr>
          <a:xfrm>
            <a:off x="0" y="0"/>
            <a:ext cx="3228622" cy="6858000"/>
          </a:xfrm>
          <a:prstGeom prst="rect">
            <a:avLst/>
          </a:prstGeom>
          <a:solidFill>
            <a:srgbClr val="0D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77F6D35B-73EF-7D42-879F-7BB0E769429C}"/>
              </a:ext>
            </a:extLst>
          </p:cNvPr>
          <p:cNvSpPr>
            <a:spLocks noGrp="1"/>
          </p:cNvSpPr>
          <p:nvPr>
            <p:ph type="ftr" sz="quarter" idx="10"/>
          </p:nvPr>
        </p:nvSpPr>
        <p:spPr/>
        <p:txBody>
          <a:bodyPr/>
          <a:lstStyle>
            <a:lvl1pPr>
              <a:defRPr>
                <a:solidFill>
                  <a:schemeClr val="bg1"/>
                </a:solidFill>
              </a:defRPr>
            </a:lvl1pPr>
          </a:lstStyle>
          <a:p>
            <a:r>
              <a:rPr lang="en-US" dirty="0" err="1"/>
              <a:t>rossmanlawpc.com</a:t>
            </a:r>
            <a:endParaRPr lang="en-US" dirty="0"/>
          </a:p>
        </p:txBody>
      </p:sp>
      <p:sp>
        <p:nvSpPr>
          <p:cNvPr id="16" name="Title 1">
            <a:extLst>
              <a:ext uri="{FF2B5EF4-FFF2-40B4-BE49-F238E27FC236}">
                <a16:creationId xmlns:a16="http://schemas.microsoft.com/office/drawing/2014/main" id="{2966D9C5-44F3-334B-8599-7DE0C80D6837}"/>
              </a:ext>
            </a:extLst>
          </p:cNvPr>
          <p:cNvSpPr>
            <a:spLocks noGrp="1"/>
          </p:cNvSpPr>
          <p:nvPr>
            <p:ph type="title" hasCustomPrompt="1"/>
          </p:nvPr>
        </p:nvSpPr>
        <p:spPr>
          <a:xfrm>
            <a:off x="386080" y="365125"/>
            <a:ext cx="2323253" cy="5811837"/>
          </a:xfrm>
        </p:spPr>
        <p:txBody>
          <a:bodyPr>
            <a:normAutofit/>
          </a:bodyPr>
          <a:lstStyle>
            <a:lvl1pPr>
              <a:defRPr sz="4000">
                <a:solidFill>
                  <a:schemeClr val="bg1"/>
                </a:solidFill>
              </a:defRPr>
            </a:lvl1pPr>
          </a:lstStyle>
          <a:p>
            <a:r>
              <a:rPr lang="en-US" dirty="0"/>
              <a:t>Click here to edit</a:t>
            </a:r>
          </a:p>
        </p:txBody>
      </p:sp>
      <p:sp>
        <p:nvSpPr>
          <p:cNvPr id="3" name="Content Placeholder 2">
            <a:extLst>
              <a:ext uri="{FF2B5EF4-FFF2-40B4-BE49-F238E27FC236}">
                <a16:creationId xmlns:a16="http://schemas.microsoft.com/office/drawing/2014/main" id="{E1FBB0ED-9A92-6A4F-A7FD-F04EF2B1487C}"/>
              </a:ext>
            </a:extLst>
          </p:cNvPr>
          <p:cNvSpPr>
            <a:spLocks noGrp="1"/>
          </p:cNvSpPr>
          <p:nvPr>
            <p:ph idx="1"/>
          </p:nvPr>
        </p:nvSpPr>
        <p:spPr>
          <a:xfrm>
            <a:off x="3431822" y="1534330"/>
            <a:ext cx="8341077" cy="4642633"/>
          </a:xfrm>
        </p:spPr>
        <p:txBody>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p:txBody>
      </p:sp>
      <p:pic>
        <p:nvPicPr>
          <p:cNvPr id="14" name="Picture 13">
            <a:extLst>
              <a:ext uri="{FF2B5EF4-FFF2-40B4-BE49-F238E27FC236}">
                <a16:creationId xmlns:a16="http://schemas.microsoft.com/office/drawing/2014/main" id="{1A7A63E3-1807-144B-8164-0D112A97262F}"/>
              </a:ext>
            </a:extLst>
          </p:cNvPr>
          <p:cNvPicPr>
            <a:picLocks noChangeAspect="1"/>
          </p:cNvPicPr>
          <p:nvPr userDrawn="1"/>
        </p:nvPicPr>
        <p:blipFill>
          <a:blip r:embed="rId2"/>
          <a:srcRect/>
          <a:stretch/>
        </p:blipFill>
        <p:spPr>
          <a:xfrm>
            <a:off x="8595360" y="521072"/>
            <a:ext cx="3038085" cy="701366"/>
          </a:xfrm>
          <a:prstGeom prst="rect">
            <a:avLst/>
          </a:prstGeom>
        </p:spPr>
      </p:pic>
    </p:spTree>
    <p:extLst>
      <p:ext uri="{BB962C8B-B14F-4D97-AF65-F5344CB8AC3E}">
        <p14:creationId xmlns:p14="http://schemas.microsoft.com/office/powerpoint/2010/main" val="398916411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Us">
    <p:bg>
      <p:bgPr>
        <a:solidFill>
          <a:schemeClr val="bg2">
            <a:alpha val="7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14986E-6797-9D4D-A7DF-B9432A26013A}"/>
              </a:ext>
            </a:extLst>
          </p:cNvPr>
          <p:cNvSpPr>
            <a:spLocks noGrp="1"/>
          </p:cNvSpPr>
          <p:nvPr>
            <p:ph type="pic" sz="quarter" idx="11"/>
          </p:nvPr>
        </p:nvSpPr>
        <p:spPr>
          <a:xfrm>
            <a:off x="339626" y="1716589"/>
            <a:ext cx="3000375" cy="2610908"/>
          </a:xfrm>
        </p:spPr>
        <p:txBody>
          <a:bodyPr/>
          <a:lstStyle>
            <a:lvl1pPr marL="0" indent="0">
              <a:buNone/>
              <a:defRPr/>
            </a:lvl1pPr>
          </a:lstStyle>
          <a:p>
            <a:endParaRPr lang="en-US" dirty="0"/>
          </a:p>
        </p:txBody>
      </p:sp>
      <p:sp>
        <p:nvSpPr>
          <p:cNvPr id="17" name="Date Placeholder 3">
            <a:extLst>
              <a:ext uri="{FF2B5EF4-FFF2-40B4-BE49-F238E27FC236}">
                <a16:creationId xmlns:a16="http://schemas.microsoft.com/office/drawing/2014/main" id="{5E9F1E31-2A7A-E04A-B77A-2DBDD9732BF6}"/>
              </a:ext>
            </a:extLst>
          </p:cNvPr>
          <p:cNvSpPr txBox="1">
            <a:spLocks/>
          </p:cNvSpPr>
          <p:nvPr userDrawn="1"/>
        </p:nvSpPr>
        <p:spPr>
          <a:xfrm>
            <a:off x="304800" y="5217725"/>
            <a:ext cx="3348454" cy="1553689"/>
          </a:xfrm>
          <a:prstGeom prst="rect">
            <a:avLst/>
          </a:prstGeom>
        </p:spPr>
        <p:txBody>
          <a:bodyPr vert="horz" lIns="91440" tIns="45720" rIns="91440" bIns="45720" rtlCol="0" anchor="t"/>
          <a:lstStyle>
            <a:defPPr>
              <a:defRPr lang="en-US"/>
            </a:defPPr>
            <a:lvl1pPr marL="0" algn="l" defTabSz="914400" rtl="0" eaLnBrk="1" latinLnBrk="0" hangingPunct="1">
              <a:defRPr sz="1200" b="1" i="0" kern="1200">
                <a:solidFill>
                  <a:schemeClr val="bg1"/>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endParaRPr lang="en-US" sz="1800" b="0" i="0" dirty="0">
              <a:solidFill>
                <a:srgbClr val="0D2D56"/>
              </a:solidFill>
              <a:latin typeface="Lato Light" panose="020F0302020204030203" pitchFamily="34" charset="77"/>
            </a:endParaRPr>
          </a:p>
          <a:p>
            <a:pPr algn="l">
              <a:lnSpc>
                <a:spcPct val="150000"/>
              </a:lnSpc>
            </a:pPr>
            <a:r>
              <a:rPr lang="en-US" sz="1800" b="0" i="0" dirty="0">
                <a:solidFill>
                  <a:srgbClr val="0D2D56"/>
                </a:solidFill>
                <a:latin typeface="Lato Light" panose="020F0302020204030203" pitchFamily="34" charset="77"/>
              </a:rPr>
              <a:t>Follow Us!</a:t>
            </a:r>
          </a:p>
        </p:txBody>
      </p:sp>
      <p:sp>
        <p:nvSpPr>
          <p:cNvPr id="22" name="Date Placeholder 3">
            <a:extLst>
              <a:ext uri="{FF2B5EF4-FFF2-40B4-BE49-F238E27FC236}">
                <a16:creationId xmlns:a16="http://schemas.microsoft.com/office/drawing/2014/main" id="{4E8AC600-9393-304F-A309-30BC3922B062}"/>
              </a:ext>
            </a:extLst>
          </p:cNvPr>
          <p:cNvSpPr txBox="1">
            <a:spLocks/>
          </p:cNvSpPr>
          <p:nvPr userDrawn="1"/>
        </p:nvSpPr>
        <p:spPr>
          <a:xfrm>
            <a:off x="1684020" y="5870459"/>
            <a:ext cx="4206240"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bg1"/>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0" i="0" dirty="0">
              <a:solidFill>
                <a:srgbClr val="0D2D56"/>
              </a:solidFill>
              <a:latin typeface="Lato Light" panose="020F0302020204030203" pitchFamily="34" charset="77"/>
            </a:endParaRPr>
          </a:p>
        </p:txBody>
      </p:sp>
      <p:pic>
        <p:nvPicPr>
          <p:cNvPr id="26" name="Picture 25">
            <a:hlinkClick r:id="rId2"/>
            <a:extLst>
              <a:ext uri="{FF2B5EF4-FFF2-40B4-BE49-F238E27FC236}">
                <a16:creationId xmlns:a16="http://schemas.microsoft.com/office/drawing/2014/main" id="{1907E817-DF73-CD49-8F14-1931AFADCEF6}"/>
              </a:ext>
            </a:extLst>
          </p:cNvPr>
          <p:cNvPicPr>
            <a:picLocks noChangeAspect="1"/>
          </p:cNvPicPr>
          <p:nvPr userDrawn="1"/>
        </p:nvPicPr>
        <p:blipFill>
          <a:blip r:embed="rId3"/>
          <a:stretch>
            <a:fillRect/>
          </a:stretch>
        </p:blipFill>
        <p:spPr>
          <a:xfrm>
            <a:off x="365760" y="6181598"/>
            <a:ext cx="489264" cy="415231"/>
          </a:xfrm>
          <a:prstGeom prst="rect">
            <a:avLst/>
          </a:prstGeom>
        </p:spPr>
      </p:pic>
      <p:pic>
        <p:nvPicPr>
          <p:cNvPr id="30" name="Picture 29">
            <a:hlinkClick r:id="rId4"/>
            <a:extLst>
              <a:ext uri="{FF2B5EF4-FFF2-40B4-BE49-F238E27FC236}">
                <a16:creationId xmlns:a16="http://schemas.microsoft.com/office/drawing/2014/main" id="{5379FC9D-193E-7B47-8D50-8131101438B7}"/>
              </a:ext>
            </a:extLst>
          </p:cNvPr>
          <p:cNvPicPr>
            <a:picLocks noChangeAspect="1"/>
          </p:cNvPicPr>
          <p:nvPr userDrawn="1"/>
        </p:nvPicPr>
        <p:blipFill>
          <a:blip r:embed="rId5"/>
          <a:stretch>
            <a:fillRect/>
          </a:stretch>
        </p:blipFill>
        <p:spPr>
          <a:xfrm>
            <a:off x="984786" y="6181598"/>
            <a:ext cx="590551" cy="415231"/>
          </a:xfrm>
          <a:prstGeom prst="rect">
            <a:avLst/>
          </a:prstGeom>
        </p:spPr>
      </p:pic>
      <p:pic>
        <p:nvPicPr>
          <p:cNvPr id="45" name="Picture 44">
            <a:extLst>
              <a:ext uri="{FF2B5EF4-FFF2-40B4-BE49-F238E27FC236}">
                <a16:creationId xmlns:a16="http://schemas.microsoft.com/office/drawing/2014/main" id="{830AF4E6-E030-3E4C-9723-30EBA652DB55}"/>
              </a:ext>
            </a:extLst>
          </p:cNvPr>
          <p:cNvPicPr>
            <a:picLocks noChangeAspect="1"/>
          </p:cNvPicPr>
          <p:nvPr userDrawn="1"/>
        </p:nvPicPr>
        <p:blipFill>
          <a:blip r:embed="rId6"/>
          <a:srcRect/>
          <a:stretch/>
        </p:blipFill>
        <p:spPr>
          <a:xfrm>
            <a:off x="8804030" y="483327"/>
            <a:ext cx="3125201" cy="739111"/>
          </a:xfrm>
          <a:prstGeom prst="rect">
            <a:avLst/>
          </a:prstGeom>
        </p:spPr>
      </p:pic>
      <p:cxnSp>
        <p:nvCxnSpPr>
          <p:cNvPr id="46" name="Straight Connector 45">
            <a:extLst>
              <a:ext uri="{FF2B5EF4-FFF2-40B4-BE49-F238E27FC236}">
                <a16:creationId xmlns:a16="http://schemas.microsoft.com/office/drawing/2014/main" id="{17B742AE-0AC0-C549-AB4A-3DA823272076}"/>
              </a:ext>
            </a:extLst>
          </p:cNvPr>
          <p:cNvCxnSpPr>
            <a:cxnSpLocks/>
          </p:cNvCxnSpPr>
          <p:nvPr userDrawn="1"/>
        </p:nvCxnSpPr>
        <p:spPr>
          <a:xfrm>
            <a:off x="0" y="1361897"/>
            <a:ext cx="12192000" cy="0"/>
          </a:xfrm>
          <a:prstGeom prst="line">
            <a:avLst/>
          </a:prstGeom>
          <a:ln>
            <a:solidFill>
              <a:srgbClr val="FFBE00"/>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56C2FCF9-ABDC-0B47-9894-89516446A166}"/>
              </a:ext>
            </a:extLst>
          </p:cNvPr>
          <p:cNvSpPr>
            <a:spLocks noGrp="1"/>
          </p:cNvSpPr>
          <p:nvPr>
            <p:ph type="title" hasCustomPrompt="1"/>
          </p:nvPr>
        </p:nvSpPr>
        <p:spPr>
          <a:xfrm>
            <a:off x="304800" y="365126"/>
            <a:ext cx="10947400" cy="1013258"/>
          </a:xfrm>
        </p:spPr>
        <p:txBody>
          <a:bodyPr>
            <a:normAutofit/>
          </a:bodyPr>
          <a:lstStyle>
            <a:lvl1pPr>
              <a:defRPr sz="4000"/>
            </a:lvl1pPr>
          </a:lstStyle>
          <a:p>
            <a:r>
              <a:rPr lang="en-US" dirty="0"/>
              <a:t>Click here to edit</a:t>
            </a:r>
          </a:p>
        </p:txBody>
      </p:sp>
    </p:spTree>
    <p:extLst>
      <p:ext uri="{BB962C8B-B14F-4D97-AF65-F5344CB8AC3E}">
        <p14:creationId xmlns:p14="http://schemas.microsoft.com/office/powerpoint/2010/main" val="14967075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5E59C-7770-6F40-B3B5-28E0B15B11F1}"/>
              </a:ext>
            </a:extLst>
          </p:cNvPr>
          <p:cNvSpPr>
            <a:spLocks noGrp="1"/>
          </p:cNvSpPr>
          <p:nvPr>
            <p:ph type="title"/>
          </p:nvPr>
        </p:nvSpPr>
        <p:spPr>
          <a:xfrm>
            <a:off x="386080" y="365126"/>
            <a:ext cx="10967720" cy="6170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DFA683-CFC0-F14C-B736-2BB693A59D94}"/>
              </a:ext>
            </a:extLst>
          </p:cNvPr>
          <p:cNvSpPr>
            <a:spLocks noGrp="1"/>
          </p:cNvSpPr>
          <p:nvPr>
            <p:ph type="body" idx="1"/>
          </p:nvPr>
        </p:nvSpPr>
        <p:spPr>
          <a:xfrm>
            <a:off x="386080" y="1485900"/>
            <a:ext cx="11419840" cy="46910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Footer Placeholder 5">
            <a:extLst>
              <a:ext uri="{FF2B5EF4-FFF2-40B4-BE49-F238E27FC236}">
                <a16:creationId xmlns:a16="http://schemas.microsoft.com/office/drawing/2014/main" id="{8947FF9E-DE38-9A43-9300-9C2C7045DB5B}"/>
              </a:ext>
            </a:extLst>
          </p:cNvPr>
          <p:cNvSpPr>
            <a:spLocks noGrp="1"/>
          </p:cNvSpPr>
          <p:nvPr>
            <p:ph type="ftr" sz="quarter" idx="3"/>
          </p:nvPr>
        </p:nvSpPr>
        <p:spPr>
          <a:xfrm>
            <a:off x="386081" y="6356350"/>
            <a:ext cx="7767320" cy="365125"/>
          </a:xfrm>
          <a:prstGeom prst="rect">
            <a:avLst/>
          </a:prstGeom>
        </p:spPr>
        <p:txBody>
          <a:bodyPr vert="horz" lIns="91440" tIns="45720" rIns="91440" bIns="45720" rtlCol="0" anchor="ctr"/>
          <a:lstStyle>
            <a:lvl1pPr algn="l">
              <a:defRPr sz="1600" b="0" i="0">
                <a:solidFill>
                  <a:srgbClr val="0D2D56"/>
                </a:solidFill>
                <a:latin typeface="Lato Light" panose="020F0302020204030203" pitchFamily="34" charset="77"/>
              </a:defRPr>
            </a:lvl1pPr>
          </a:lstStyle>
          <a:p>
            <a:r>
              <a:rPr lang="en-US" dirty="0" err="1"/>
              <a:t>rossmanlawpc.com</a:t>
            </a:r>
            <a:endParaRPr lang="en-US" dirty="0"/>
          </a:p>
        </p:txBody>
      </p:sp>
    </p:spTree>
    <p:extLst>
      <p:ext uri="{BB962C8B-B14F-4D97-AF65-F5344CB8AC3E}">
        <p14:creationId xmlns:p14="http://schemas.microsoft.com/office/powerpoint/2010/main" val="199440343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0" r:id="rId3"/>
    <p:sldLayoutId id="2147483655" r:id="rId4"/>
    <p:sldLayoutId id="2147483654" r:id="rId5"/>
  </p:sldLayoutIdLst>
  <p:hf sldNum="0" hdr="0" dt="0"/>
  <p:txStyles>
    <p:titleStyle>
      <a:lvl1pPr algn="l" defTabSz="914400" rtl="0" eaLnBrk="1" latinLnBrk="0" hangingPunct="1">
        <a:lnSpc>
          <a:spcPct val="90000"/>
        </a:lnSpc>
        <a:spcBef>
          <a:spcPct val="0"/>
        </a:spcBef>
        <a:buNone/>
        <a:defRPr sz="4400" kern="1200">
          <a:solidFill>
            <a:srgbClr val="0D2D56"/>
          </a:solidFill>
          <a:latin typeface="Libre Baskerville" panose="02000000000000000000" pitchFamily="2" charset="0"/>
          <a:ea typeface="Baskerville" panose="02020502070401020303" pitchFamily="18" charset="0"/>
          <a:cs typeface="+mj-cs"/>
        </a:defRPr>
      </a:lvl1pPr>
    </p:titleStyle>
    <p:bodyStyle>
      <a:lvl1pPr marL="228600" indent="-228600" algn="l" defTabSz="914400" rtl="0" eaLnBrk="1" latinLnBrk="0" hangingPunct="1">
        <a:lnSpc>
          <a:spcPct val="90000"/>
        </a:lnSpc>
        <a:spcBef>
          <a:spcPts val="1000"/>
        </a:spcBef>
        <a:buClr>
          <a:srgbClr val="0D2D56"/>
        </a:buClr>
        <a:buFont typeface="Arial" panose="020B0604020202020204" pitchFamily="34" charset="0"/>
        <a:buChar char="•"/>
        <a:defRPr sz="2800" b="0" i="0" kern="1200">
          <a:solidFill>
            <a:srgbClr val="0D2D56"/>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Clr>
          <a:srgbClr val="0D2D56"/>
        </a:buClr>
        <a:buFont typeface="Courier New" panose="02070309020205020404" pitchFamily="49" charset="0"/>
        <a:buChar char="o"/>
        <a:defRPr sz="2400" b="0" i="0" kern="1200">
          <a:solidFill>
            <a:srgbClr val="0D2D56"/>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Clr>
          <a:srgbClr val="0D2D56"/>
        </a:buClr>
        <a:buFont typeface="Wingdings" pitchFamily="2" charset="2"/>
        <a:buChar char="§"/>
        <a:defRPr sz="2000" b="0" i="0" kern="1200">
          <a:solidFill>
            <a:srgbClr val="0D2D56"/>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D2D56"/>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D2D56"/>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bizsymposium.com/" TargetMode="Externa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080D78-3772-2D49-9D0F-79D835B8BFF5}"/>
              </a:ext>
            </a:extLst>
          </p:cNvPr>
          <p:cNvSpPr>
            <a:spLocks noGrp="1"/>
          </p:cNvSpPr>
          <p:nvPr>
            <p:ph type="ftr" sz="quarter" idx="10"/>
          </p:nvPr>
        </p:nvSpPr>
        <p:spPr/>
        <p:txBody>
          <a:bodyPr/>
          <a:lstStyle/>
          <a:p>
            <a:r>
              <a:rPr lang="en-US"/>
              <a:t>rossmanlawpc.com</a:t>
            </a:r>
            <a:endParaRPr lang="en-US" dirty="0"/>
          </a:p>
        </p:txBody>
      </p:sp>
      <p:sp>
        <p:nvSpPr>
          <p:cNvPr id="3" name="Title 2">
            <a:extLst>
              <a:ext uri="{FF2B5EF4-FFF2-40B4-BE49-F238E27FC236}">
                <a16:creationId xmlns:a16="http://schemas.microsoft.com/office/drawing/2014/main" id="{5BDF349B-D5AA-6848-8C41-FEE7BB39791B}"/>
              </a:ext>
            </a:extLst>
          </p:cNvPr>
          <p:cNvSpPr>
            <a:spLocks noGrp="1"/>
          </p:cNvSpPr>
          <p:nvPr>
            <p:ph type="ctrTitle"/>
          </p:nvPr>
        </p:nvSpPr>
        <p:spPr>
          <a:xfrm>
            <a:off x="658837" y="2773571"/>
            <a:ext cx="10874326" cy="1655762"/>
          </a:xfrm>
        </p:spPr>
        <p:txBody>
          <a:bodyPr>
            <a:normAutofit fontScale="90000"/>
          </a:bodyPr>
          <a:lstStyle/>
          <a:p>
            <a:r>
              <a:rPr lang="en-US" b="0" i="1" dirty="0">
                <a:effectLst/>
                <a:latin typeface="Lato" panose="020F0502020204030203" pitchFamily="34" charset="0"/>
                <a:ea typeface="Lato" panose="020F0502020204030203" pitchFamily="34" charset="0"/>
                <a:cs typeface="Lato" panose="020F0502020204030203" pitchFamily="34" charset="0"/>
              </a:rPr>
              <a:t>Corporate Oppression – At Least There Are No Kids Involved</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4" name="Subtitle 3">
            <a:extLst>
              <a:ext uri="{FF2B5EF4-FFF2-40B4-BE49-F238E27FC236}">
                <a16:creationId xmlns:a16="http://schemas.microsoft.com/office/drawing/2014/main" id="{DE918EA0-1B88-C74B-9D0B-674DBC5AD21D}"/>
              </a:ext>
            </a:extLst>
          </p:cNvPr>
          <p:cNvSpPr>
            <a:spLocks noGrp="1"/>
          </p:cNvSpPr>
          <p:nvPr>
            <p:ph type="subTitle" idx="1"/>
          </p:nvPr>
        </p:nvSpPr>
        <p:spPr>
          <a:xfrm>
            <a:off x="2188905" y="4429333"/>
            <a:ext cx="7542237" cy="1655762"/>
          </a:xfrm>
        </p:spPr>
        <p:txBody>
          <a:bodyPr>
            <a:normAutofit/>
          </a:bodyPr>
          <a:lstStyle/>
          <a:p>
            <a:r>
              <a:rPr lang="en-US" b="0" i="0" dirty="0">
                <a:effectLst/>
                <a:latin typeface="Lato" panose="020F0502020204030203" pitchFamily="34" charset="0"/>
                <a:ea typeface="Lato" panose="020F0502020204030203" pitchFamily="34" charset="0"/>
                <a:cs typeface="Lato" panose="020F0502020204030203" pitchFamily="34" charset="0"/>
              </a:rPr>
              <a:t>American Bar Association / Business Divorce Subcommittee Annual Meeting on March 31, 2022</a:t>
            </a:r>
            <a:endParaRPr lang="en-US" dirty="0">
              <a:latin typeface="Lato" panose="020F0502020204030203" pitchFamily="34" charset="0"/>
              <a:ea typeface="Lato" panose="020F0502020204030203" pitchFamily="34" charset="0"/>
              <a:cs typeface="Lato" panose="020F0502020204030203" pitchFamily="34" charset="0"/>
            </a:endParaRPr>
          </a:p>
          <a:p>
            <a:r>
              <a:rPr lang="en-US" dirty="0"/>
              <a:t>Presented by: Mark C. Rossman | www.rossmanpc.com</a:t>
            </a:r>
          </a:p>
        </p:txBody>
      </p:sp>
      <p:pic>
        <p:nvPicPr>
          <p:cNvPr id="2050" name="Picture 2">
            <a:extLst>
              <a:ext uri="{FF2B5EF4-FFF2-40B4-BE49-F238E27FC236}">
                <a16:creationId xmlns:a16="http://schemas.microsoft.com/office/drawing/2014/main" id="{2B6C643B-E709-4B63-AEE3-EDD0FBBFF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059" y="5749022"/>
            <a:ext cx="2188905" cy="93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85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4F7787-E50A-4072-BF86-7BE4F8B9F5BE}"/>
              </a:ext>
            </a:extLst>
          </p:cNvPr>
          <p:cNvSpPr>
            <a:spLocks noGrp="1"/>
          </p:cNvSpPr>
          <p:nvPr>
            <p:ph type="ftr" sz="quarter" idx="10"/>
          </p:nvPr>
        </p:nvSpPr>
        <p:spPr/>
        <p:txBody>
          <a:bodyPr/>
          <a:lstStyle/>
          <a:p>
            <a:r>
              <a:rPr lang="en-US"/>
              <a:t>rossmanlawpc.com</a:t>
            </a:r>
            <a:endParaRPr lang="en-US" dirty="0"/>
          </a:p>
        </p:txBody>
      </p:sp>
      <p:sp>
        <p:nvSpPr>
          <p:cNvPr id="3" name="Title 2">
            <a:extLst>
              <a:ext uri="{FF2B5EF4-FFF2-40B4-BE49-F238E27FC236}">
                <a16:creationId xmlns:a16="http://schemas.microsoft.com/office/drawing/2014/main" id="{7F2E1A27-C453-4A93-9BEB-4EFCA5DA136C}"/>
              </a:ext>
            </a:extLst>
          </p:cNvPr>
          <p:cNvSpPr>
            <a:spLocks noGrp="1"/>
          </p:cNvSpPr>
          <p:nvPr>
            <p:ph type="title"/>
          </p:nvPr>
        </p:nvSpPr>
        <p:spPr/>
        <p:txBody>
          <a:bodyPr/>
          <a:lstStyle/>
          <a:p>
            <a:pPr algn="ctr"/>
            <a:r>
              <a:rPr lang="en-US" sz="4000" dirty="0">
                <a:latin typeface="Lato" panose="020F0502020204030203" pitchFamily="34" charset="0"/>
                <a:ea typeface="Lato" panose="020F0502020204030203" pitchFamily="34" charset="0"/>
                <a:cs typeface="Lato" panose="020F0502020204030203" pitchFamily="34" charset="0"/>
              </a:rPr>
              <a:t>“IR</a:t>
            </a:r>
            <a:r>
              <a:rPr lang="en-US" sz="4000" b="1" dirty="0">
                <a:latin typeface="Lato" panose="020F0502020204030203" pitchFamily="34" charset="0"/>
                <a:ea typeface="Lato" panose="020F0502020204030203" pitchFamily="34" charset="0"/>
                <a:cs typeface="Lato" panose="020F0502020204030203" pitchFamily="34" charset="0"/>
              </a:rPr>
              <a:t>A</a:t>
            </a:r>
            <a:r>
              <a:rPr lang="en-US" sz="4000" dirty="0">
                <a:latin typeface="Lato" panose="020F0502020204030203" pitchFamily="34" charset="0"/>
                <a:ea typeface="Lato" panose="020F0502020204030203" pitchFamily="34" charset="0"/>
                <a:cs typeface="Lato" panose="020F0502020204030203" pitchFamily="34" charset="0"/>
              </a:rPr>
              <a:t>C” </a:t>
            </a:r>
            <a:endParaRPr lang="en-US" dirty="0"/>
          </a:p>
        </p:txBody>
      </p:sp>
      <p:sp>
        <p:nvSpPr>
          <p:cNvPr id="4" name="Content Placeholder 3">
            <a:extLst>
              <a:ext uri="{FF2B5EF4-FFF2-40B4-BE49-F238E27FC236}">
                <a16:creationId xmlns:a16="http://schemas.microsoft.com/office/drawing/2014/main" id="{FC57438D-ED0B-44FF-84D3-A01B0FE2E005}"/>
              </a:ext>
            </a:extLst>
          </p:cNvPr>
          <p:cNvSpPr>
            <a:spLocks noGrp="1"/>
          </p:cNvSpPr>
          <p:nvPr>
            <p:ph idx="1"/>
          </p:nvPr>
        </p:nvSpPr>
        <p:spPr>
          <a:xfrm>
            <a:off x="3431822" y="1463040"/>
            <a:ext cx="8341077" cy="5022166"/>
          </a:xfrm>
        </p:spPr>
        <p:txBody>
          <a:bodyPr>
            <a:normAutofit fontScale="92500" lnSpcReduction="20000"/>
          </a:bodyPr>
          <a:lstStyle/>
          <a:p>
            <a:pPr marL="342900" marR="0" lvl="0" indent="-342900" algn="just">
              <a:spcBef>
                <a:spcPts val="600"/>
              </a:spcBef>
              <a:spcAft>
                <a:spcPts val="30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Do we need statutes on these issues? Why is common law fiduciary standard not good enough? The Direct / Derivative conundrum / private versus public.</a:t>
            </a:r>
            <a:endParaRPr lang="en-US" sz="3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just">
              <a:spcBef>
                <a:spcPts val="300"/>
              </a:spcBef>
              <a:spcAft>
                <a:spcPts val="30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Persuasiveness in policy arguments when judges sit in equity.</a:t>
            </a:r>
            <a:endParaRPr lang="en-US" sz="3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gn="just">
              <a:spcBef>
                <a:spcPts val="300"/>
              </a:spcBef>
              <a:spcAft>
                <a:spcPts val="300"/>
              </a:spcAft>
              <a:buFont typeface="+mj-lt"/>
              <a:buAutoNum type="alphaLcPeriod"/>
            </a:pPr>
            <a:r>
              <a:rPr lang="en-US" sz="2400" dirty="0">
                <a:effectLst/>
                <a:latin typeface="Lato" panose="020F0502020204030203" pitchFamily="34" charset="0"/>
                <a:ea typeface="Lato" panose="020F0502020204030203" pitchFamily="34" charset="0"/>
                <a:cs typeface="Lato" panose="020F0502020204030203" pitchFamily="34" charset="0"/>
              </a:rPr>
              <a:t>The blood is on their hands.</a:t>
            </a:r>
          </a:p>
          <a:p>
            <a:pPr marL="742950" marR="0" lvl="1" indent="-285750" algn="just">
              <a:spcBef>
                <a:spcPts val="300"/>
              </a:spcBef>
              <a:spcAft>
                <a:spcPts val="300"/>
              </a:spcAft>
              <a:buFont typeface="+mj-lt"/>
              <a:buAutoNum type="alphaLcPeriod"/>
            </a:pPr>
            <a:r>
              <a:rPr lang="en-US" sz="2400" dirty="0">
                <a:effectLst/>
                <a:latin typeface="Lato" panose="020F0502020204030203" pitchFamily="34" charset="0"/>
                <a:ea typeface="Lato" panose="020F0502020204030203" pitchFamily="34" charset="0"/>
                <a:cs typeface="Lato" panose="020F0502020204030203" pitchFamily="34" charset="0"/>
              </a:rPr>
              <a:t>Who is really vulnerable here? The </a:t>
            </a:r>
            <a:r>
              <a:rPr lang="en-US" sz="2400" dirty="0">
                <a:latin typeface="Lato" panose="020F0502020204030203" pitchFamily="34" charset="0"/>
                <a:ea typeface="Lato" panose="020F0502020204030203" pitchFamily="34" charset="0"/>
                <a:cs typeface="Lato" panose="020F0502020204030203" pitchFamily="34" charset="0"/>
              </a:rPr>
              <a:t>majority or the minority?</a:t>
            </a:r>
          </a:p>
          <a:p>
            <a:pPr marL="742950" marR="0" lvl="1" indent="-285750" algn="just">
              <a:spcBef>
                <a:spcPts val="300"/>
              </a:spcBef>
              <a:spcAft>
                <a:spcPts val="300"/>
              </a:spcAft>
              <a:buFont typeface="+mj-lt"/>
              <a:buAutoNum type="alphaLcPeriod"/>
            </a:pPr>
            <a:r>
              <a:rPr lang="en-US" sz="2400" dirty="0">
                <a:effectLst/>
                <a:latin typeface="Lato" panose="020F0502020204030203" pitchFamily="34" charset="0"/>
                <a:ea typeface="Lato" panose="020F0502020204030203" pitchFamily="34" charset="0"/>
                <a:cs typeface="Lato" panose="020F0502020204030203" pitchFamily="34" charset="0"/>
              </a:rPr>
              <a:t>The answer? It’s a very fine line. </a:t>
            </a:r>
            <a:endParaRPr lang="en-US" sz="32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just">
              <a:spcBef>
                <a:spcPts val="300"/>
              </a:spcBef>
              <a:spcAft>
                <a:spcPts val="30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Shareholder Expectations – Two Different Kinds</a:t>
            </a:r>
            <a:endParaRPr lang="en-US" sz="3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gn="just">
              <a:spcBef>
                <a:spcPts val="300"/>
              </a:spcBef>
              <a:spcAft>
                <a:spcPts val="300"/>
              </a:spcAft>
              <a:buFont typeface="+mj-lt"/>
              <a:buAutoNum type="alphaLcPeriod"/>
            </a:pPr>
            <a:r>
              <a:rPr lang="en-US" sz="2400" dirty="0">
                <a:effectLst/>
                <a:latin typeface="Lato" panose="020F0502020204030203" pitchFamily="34" charset="0"/>
                <a:ea typeface="Lato" panose="020F0502020204030203" pitchFamily="34" charset="0"/>
                <a:cs typeface="Lato" panose="020F0502020204030203" pitchFamily="34" charset="0"/>
              </a:rPr>
              <a:t>Participatory</a:t>
            </a:r>
            <a:endParaRPr lang="en-US" sz="3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gn="just">
              <a:spcBef>
                <a:spcPts val="300"/>
              </a:spcBef>
              <a:spcAft>
                <a:spcPts val="300"/>
              </a:spcAft>
              <a:buFont typeface="+mj-lt"/>
              <a:buAutoNum type="alphaLcPeriod"/>
            </a:pPr>
            <a:r>
              <a:rPr lang="en-US" sz="2400" dirty="0">
                <a:effectLst/>
                <a:latin typeface="Lato" panose="020F0502020204030203" pitchFamily="34" charset="0"/>
                <a:ea typeface="Lato" panose="020F0502020204030203" pitchFamily="34" charset="0"/>
                <a:cs typeface="Lato" panose="020F0502020204030203" pitchFamily="34" charset="0"/>
              </a:rPr>
              <a:t>Financial</a:t>
            </a:r>
            <a:endParaRPr lang="en-US" sz="32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just">
              <a:spcBef>
                <a:spcPts val="300"/>
              </a:spcBef>
              <a:spcAft>
                <a:spcPts val="30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Blue Light Special: To Discount or Not To Discount</a:t>
            </a:r>
            <a:endParaRPr lang="en-US" sz="3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just">
              <a:spcBef>
                <a:spcPts val="300"/>
              </a:spcBef>
              <a:spcAft>
                <a:spcPts val="30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Standing Queries</a:t>
            </a:r>
            <a:endParaRPr lang="en-US" sz="3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gn="just">
              <a:spcBef>
                <a:spcPts val="300"/>
              </a:spcBef>
              <a:spcAft>
                <a:spcPts val="300"/>
              </a:spcAft>
              <a:buFont typeface="+mj-lt"/>
              <a:buAutoNum type="alphaLcPeriod"/>
            </a:pPr>
            <a:r>
              <a:rPr lang="en-US" sz="2400" dirty="0">
                <a:effectLst/>
                <a:latin typeface="Lato" panose="020F0502020204030203" pitchFamily="34" charset="0"/>
                <a:ea typeface="Lato" panose="020F0502020204030203" pitchFamily="34" charset="0"/>
                <a:cs typeface="Lato" panose="020F0502020204030203" pitchFamily="34" charset="0"/>
              </a:rPr>
              <a:t>Minority Oppression</a:t>
            </a:r>
            <a:endParaRPr lang="en-US" sz="3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gn="just">
              <a:spcBef>
                <a:spcPts val="300"/>
              </a:spcBef>
              <a:spcAft>
                <a:spcPts val="300"/>
              </a:spcAft>
              <a:buFont typeface="+mj-lt"/>
              <a:buAutoNum type="alphaLcPeriod"/>
            </a:pPr>
            <a:r>
              <a:rPr lang="en-US" sz="2400" dirty="0">
                <a:effectLst/>
                <a:latin typeface="Lato" panose="020F0502020204030203" pitchFamily="34" charset="0"/>
                <a:ea typeface="Lato" panose="020F0502020204030203" pitchFamily="34" charset="0"/>
                <a:cs typeface="Lato" panose="020F0502020204030203" pitchFamily="34" charset="0"/>
              </a:rPr>
              <a:t>Inherited shares</a:t>
            </a:r>
            <a:endParaRPr lang="en-US" sz="3600" dirty="0">
              <a:effectLst/>
              <a:latin typeface="Lato" panose="020F0502020204030203" pitchFamily="34" charset="0"/>
              <a:ea typeface="Lato" panose="020F0502020204030203" pitchFamily="34" charset="0"/>
              <a:cs typeface="Lato" panose="020F0502020204030203" pitchFamily="34" charset="0"/>
            </a:endParaRPr>
          </a:p>
          <a:p>
            <a:pPr marL="342900" marR="0" lvl="0" indent="-342900" algn="just">
              <a:spcBef>
                <a:spcPts val="300"/>
              </a:spcBef>
              <a:spcAft>
                <a:spcPts val="300"/>
              </a:spcAft>
              <a:buFont typeface="+mj-lt"/>
              <a:buAutoNum type="arabicPeriod"/>
            </a:pPr>
            <a:r>
              <a:rPr lang="en-US" dirty="0">
                <a:effectLst/>
                <a:latin typeface="Lato" panose="020F0502020204030203" pitchFamily="34" charset="0"/>
                <a:ea typeface="Lato" panose="020F0502020204030203" pitchFamily="34" charset="0"/>
                <a:cs typeface="Lato" panose="020F0502020204030203" pitchFamily="34" charset="0"/>
              </a:rPr>
              <a:t>Safe Harbors </a:t>
            </a:r>
            <a:endParaRPr lang="en-US" sz="360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3688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91E10-2F2F-409A-9EE6-F3229E8C59F1}"/>
              </a:ext>
            </a:extLst>
          </p:cNvPr>
          <p:cNvSpPr>
            <a:spLocks noGrp="1"/>
          </p:cNvSpPr>
          <p:nvPr>
            <p:ph type="title"/>
          </p:nvPr>
        </p:nvSpPr>
        <p:spPr>
          <a:xfrm>
            <a:off x="520505" y="3285259"/>
            <a:ext cx="11071273" cy="1013258"/>
          </a:xfrm>
        </p:spPr>
        <p:txBody>
          <a:bodyPr>
            <a:normAutofit fontScale="90000"/>
          </a:bodyPr>
          <a:lstStyle/>
          <a:p>
            <a:pPr>
              <a:spcBef>
                <a:spcPts val="300"/>
              </a:spcBef>
              <a:spcAft>
                <a:spcPts val="300"/>
              </a:spcAft>
            </a:pPr>
            <a:r>
              <a:rPr lang="en-US" sz="3600" dirty="0">
                <a:effectLst/>
                <a:latin typeface="Lato" panose="020F0502020204030203" pitchFamily="34" charset="0"/>
                <a:ea typeface="Lato" panose="020F0502020204030203" pitchFamily="34" charset="0"/>
                <a:cs typeface="Lato" panose="020F0502020204030203" pitchFamily="34" charset="0"/>
              </a:rPr>
              <a:t>Why wasn’t the common law fiduciary standard enough? </a:t>
            </a:r>
            <a:br>
              <a:rPr lang="en-US" sz="3600" dirty="0">
                <a:effectLst/>
                <a:latin typeface="Lato" panose="020F0502020204030203" pitchFamily="34" charset="0"/>
                <a:ea typeface="Lato" panose="020F0502020204030203" pitchFamily="34" charset="0"/>
                <a:cs typeface="Lato" panose="020F0502020204030203" pitchFamily="34" charset="0"/>
              </a:rPr>
            </a:br>
            <a:r>
              <a:rPr lang="en-US" sz="3600" dirty="0">
                <a:latin typeface="Lato" panose="020F0502020204030203" pitchFamily="34" charset="0"/>
                <a:ea typeface="Lato" panose="020F0502020204030203" pitchFamily="34" charset="0"/>
                <a:cs typeface="Lato" panose="020F0502020204030203" pitchFamily="34" charset="0"/>
              </a:rPr>
              <a:t>If centuries of common law precedent is good enough for Delaware why not the rest of us? </a:t>
            </a:r>
            <a:br>
              <a:rPr lang="en-US" sz="4000" dirty="0">
                <a:effectLst/>
                <a:latin typeface="Lato" panose="020F0502020204030203" pitchFamily="34" charset="0"/>
                <a:ea typeface="Lato" panose="020F0502020204030203" pitchFamily="34" charset="0"/>
                <a:cs typeface="Lato" panose="020F0502020204030203" pitchFamily="34" charset="0"/>
              </a:rPr>
            </a:br>
            <a:endParaRPr lang="en-US" dirty="0"/>
          </a:p>
        </p:txBody>
      </p:sp>
      <p:sp>
        <p:nvSpPr>
          <p:cNvPr id="3" name="Footer Placeholder 2">
            <a:extLst>
              <a:ext uri="{FF2B5EF4-FFF2-40B4-BE49-F238E27FC236}">
                <a16:creationId xmlns:a16="http://schemas.microsoft.com/office/drawing/2014/main" id="{FB3035F5-B02E-4117-A0BC-C1166D591095}"/>
              </a:ext>
            </a:extLst>
          </p:cNvPr>
          <p:cNvSpPr>
            <a:spLocks noGrp="1"/>
          </p:cNvSpPr>
          <p:nvPr>
            <p:ph type="ftr" sz="quarter" idx="10"/>
          </p:nvPr>
        </p:nvSpPr>
        <p:spPr/>
        <p:txBody>
          <a:bodyPr/>
          <a:lstStyle/>
          <a:p>
            <a:r>
              <a:rPr lang="en-US"/>
              <a:t>rossmanlawpc.com</a:t>
            </a:r>
            <a:endParaRPr lang="en-US" dirty="0"/>
          </a:p>
        </p:txBody>
      </p:sp>
      <p:sp>
        <p:nvSpPr>
          <p:cNvPr id="4" name="TextBox 3">
            <a:extLst>
              <a:ext uri="{FF2B5EF4-FFF2-40B4-BE49-F238E27FC236}">
                <a16:creationId xmlns:a16="http://schemas.microsoft.com/office/drawing/2014/main" id="{5F43E39C-439A-4774-BC43-7F7AB136638E}"/>
              </a:ext>
            </a:extLst>
          </p:cNvPr>
          <p:cNvSpPr txBox="1"/>
          <p:nvPr/>
        </p:nvSpPr>
        <p:spPr>
          <a:xfrm>
            <a:off x="520505" y="562708"/>
            <a:ext cx="7765365" cy="1754326"/>
          </a:xfrm>
          <a:prstGeom prst="rect">
            <a:avLst/>
          </a:prstGeom>
          <a:noFill/>
        </p:spPr>
        <p:txBody>
          <a:bodyPr wrap="square" rtlCol="0">
            <a:spAutoFit/>
          </a:bodyPr>
          <a:lstStyle/>
          <a:p>
            <a:pPr algn="ctr"/>
            <a:r>
              <a:rPr lang="en-US" sz="5400" b="1" i="1" dirty="0">
                <a:solidFill>
                  <a:srgbClr val="0D2D56"/>
                </a:solidFill>
                <a:latin typeface="Lato" panose="020F0502020204030203" pitchFamily="34" charset="0"/>
                <a:ea typeface="Lato" panose="020F0502020204030203" pitchFamily="34" charset="0"/>
                <a:cs typeface="Lato" panose="020F0502020204030203" pitchFamily="34" charset="0"/>
              </a:rPr>
              <a:t>Do we even need statutes?</a:t>
            </a:r>
          </a:p>
        </p:txBody>
      </p:sp>
    </p:spTree>
    <p:extLst>
      <p:ext uri="{BB962C8B-B14F-4D97-AF65-F5344CB8AC3E}">
        <p14:creationId xmlns:p14="http://schemas.microsoft.com/office/powerpoint/2010/main" val="2191944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6B2695-9D02-4CFF-95D5-3F8170263FE3}"/>
              </a:ext>
            </a:extLst>
          </p:cNvPr>
          <p:cNvPicPr>
            <a:picLocks noGrp="1" noChangeAspect="1"/>
          </p:cNvPicPr>
          <p:nvPr>
            <p:ph idx="1"/>
          </p:nvPr>
        </p:nvPicPr>
        <p:blipFill>
          <a:blip r:embed="rId2"/>
          <a:stretch>
            <a:fillRect/>
          </a:stretch>
        </p:blipFill>
        <p:spPr>
          <a:xfrm>
            <a:off x="1658522" y="1535113"/>
            <a:ext cx="8841619" cy="4641850"/>
          </a:xfrm>
          <a:prstGeom prst="rect">
            <a:avLst/>
          </a:prstGeom>
        </p:spPr>
      </p:pic>
      <p:sp>
        <p:nvSpPr>
          <p:cNvPr id="3" name="Title 2">
            <a:extLst>
              <a:ext uri="{FF2B5EF4-FFF2-40B4-BE49-F238E27FC236}">
                <a16:creationId xmlns:a16="http://schemas.microsoft.com/office/drawing/2014/main" id="{00D7154F-F7B5-42C0-860B-93D93083169C}"/>
              </a:ext>
            </a:extLst>
          </p:cNvPr>
          <p:cNvSpPr>
            <a:spLocks noGrp="1"/>
          </p:cNvSpPr>
          <p:nvPr>
            <p:ph type="title"/>
          </p:nvPr>
        </p:nvSpPr>
        <p:spPr>
          <a:xfrm>
            <a:off x="386080" y="365126"/>
            <a:ext cx="8237415" cy="1013258"/>
          </a:xfrm>
        </p:spPr>
        <p:txBody>
          <a:bodyPr>
            <a:normAutofit/>
          </a:bodyPr>
          <a:lstStyle/>
          <a:p>
            <a:pPr algn="ctr"/>
            <a:r>
              <a:rPr lang="en-US" sz="3200" b="1" i="1" dirty="0">
                <a:effectLst/>
                <a:latin typeface="Lato" panose="020F0502020204030203" pitchFamily="34" charset="0"/>
                <a:ea typeface="Lato" panose="020F0502020204030203" pitchFamily="34" charset="0"/>
                <a:cs typeface="Lato" panose="020F0502020204030203" pitchFamily="34" charset="0"/>
              </a:rPr>
              <a:t>Equity = Discretion = A Mosaic of Case Law and Outcomes</a:t>
            </a:r>
            <a:endParaRPr lang="en-US" sz="6000" b="1" dirty="0">
              <a:latin typeface="Lato" panose="020F0502020204030203" pitchFamily="34" charset="0"/>
              <a:ea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E36DF913-DEE1-458D-A9B1-43A04D4CA15D}"/>
              </a:ext>
            </a:extLst>
          </p:cNvPr>
          <p:cNvSpPr>
            <a:spLocks noGrp="1"/>
          </p:cNvSpPr>
          <p:nvPr>
            <p:ph type="ftr" sz="quarter" idx="10"/>
          </p:nvPr>
        </p:nvSpPr>
        <p:spPr/>
        <p:txBody>
          <a:bodyPr/>
          <a:lstStyle/>
          <a:p>
            <a:r>
              <a:rPr lang="en-US"/>
              <a:t>rossmanlawpc.com</a:t>
            </a:r>
            <a:endParaRPr lang="en-US" dirty="0"/>
          </a:p>
        </p:txBody>
      </p:sp>
    </p:spTree>
    <p:extLst>
      <p:ext uri="{BB962C8B-B14F-4D97-AF65-F5344CB8AC3E}">
        <p14:creationId xmlns:p14="http://schemas.microsoft.com/office/powerpoint/2010/main" val="12579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367B1C0-975A-4710-8AB7-D42714903532}"/>
              </a:ext>
            </a:extLst>
          </p:cNvPr>
          <p:cNvSpPr>
            <a:spLocks noGrp="1"/>
          </p:cNvSpPr>
          <p:nvPr>
            <p:ph type="ftr" sz="quarter" idx="10"/>
          </p:nvPr>
        </p:nvSpPr>
        <p:spPr/>
        <p:txBody>
          <a:bodyPr/>
          <a:lstStyle/>
          <a:p>
            <a:r>
              <a:rPr lang="en-US" dirty="0"/>
              <a:t>rossmanlawpc.com</a:t>
            </a:r>
          </a:p>
        </p:txBody>
      </p:sp>
      <p:sp>
        <p:nvSpPr>
          <p:cNvPr id="10" name="TextBox 9">
            <a:extLst>
              <a:ext uri="{FF2B5EF4-FFF2-40B4-BE49-F238E27FC236}">
                <a16:creationId xmlns:a16="http://schemas.microsoft.com/office/drawing/2014/main" id="{8E3A4E7B-C043-4922-A7F6-CA5EF4903131}"/>
              </a:ext>
            </a:extLst>
          </p:cNvPr>
          <p:cNvSpPr txBox="1"/>
          <p:nvPr/>
        </p:nvSpPr>
        <p:spPr>
          <a:xfrm>
            <a:off x="1391015" y="481590"/>
            <a:ext cx="6844712" cy="707886"/>
          </a:xfrm>
          <a:prstGeom prst="rect">
            <a:avLst/>
          </a:prstGeom>
          <a:noFill/>
        </p:spPr>
        <p:txBody>
          <a:bodyPr wrap="square" rtlCol="0">
            <a:spAutoFit/>
          </a:bodyPr>
          <a:lstStyle/>
          <a:p>
            <a:pPr algn="ctr"/>
            <a:r>
              <a:rPr lang="en-US" sz="4000" b="1" dirty="0">
                <a:solidFill>
                  <a:srgbClr val="0D2D56"/>
                </a:solidFill>
                <a:effectLst/>
                <a:latin typeface="Lato" panose="020F0502020204030203" pitchFamily="34" charset="0"/>
                <a:ea typeface="Lato" panose="020F0502020204030203" pitchFamily="34" charset="0"/>
                <a:cs typeface="Lato" panose="020F0502020204030203" pitchFamily="34" charset="0"/>
              </a:rPr>
              <a:t>Judge v. Jury</a:t>
            </a:r>
          </a:p>
        </p:txBody>
      </p:sp>
      <p:sp>
        <p:nvSpPr>
          <p:cNvPr id="11" name="Content Placeholder 10">
            <a:extLst>
              <a:ext uri="{FF2B5EF4-FFF2-40B4-BE49-F238E27FC236}">
                <a16:creationId xmlns:a16="http://schemas.microsoft.com/office/drawing/2014/main" id="{1AC1CD37-5803-49C7-B7A2-0A492F562902}"/>
              </a:ext>
            </a:extLst>
          </p:cNvPr>
          <p:cNvSpPr>
            <a:spLocks noGrp="1"/>
          </p:cNvSpPr>
          <p:nvPr>
            <p:ph idx="1"/>
          </p:nvPr>
        </p:nvSpPr>
        <p:spPr>
          <a:xfrm>
            <a:off x="386080" y="1534331"/>
            <a:ext cx="5508283" cy="4563142"/>
          </a:xfrm>
          <a:gradFill flip="none" rotWithShape="1">
            <a:gsLst>
              <a:gs pos="0">
                <a:srgbClr val="0D2D56"/>
              </a:gs>
              <a:gs pos="23000">
                <a:srgbClr val="0D2D56"/>
              </a:gs>
              <a:gs pos="69000">
                <a:schemeClr val="accent1">
                  <a:lumMod val="75000"/>
                </a:schemeClr>
              </a:gs>
              <a:gs pos="97000">
                <a:srgbClr val="0D2D56"/>
              </a:gs>
            </a:gsLst>
            <a:path path="circle">
              <a:fillToRect l="50000" t="50000" r="50000" b="50000"/>
            </a:path>
            <a:tileRect/>
          </a:gradFill>
        </p:spPr>
        <p:txBody>
          <a:bodyPr>
            <a:normAutofit lnSpcReduction="10000"/>
          </a:bodyPr>
          <a:lstStyle/>
          <a:p>
            <a:pPr marL="0" indent="0" algn="ctr">
              <a:buNone/>
            </a:pPr>
            <a:endParaRPr lang="en-US" sz="2400" b="1" i="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0" indent="0" algn="ctr">
              <a:buNone/>
            </a:pPr>
            <a:r>
              <a:rPr lang="en-US" sz="2400" b="1" i="1" dirty="0" err="1">
                <a:solidFill>
                  <a:schemeClr val="bg1"/>
                </a:solidFill>
                <a:effectLst/>
                <a:latin typeface="Lato" panose="020F0502020204030203" pitchFamily="34" charset="0"/>
                <a:ea typeface="Lato" panose="020F0502020204030203" pitchFamily="34" charset="0"/>
                <a:cs typeface="Lato" panose="020F0502020204030203" pitchFamily="34" charset="0"/>
              </a:rPr>
              <a:t>Madugula</a:t>
            </a:r>
            <a:r>
              <a:rPr lang="en-US" sz="2400" b="1" i="1" dirty="0">
                <a:solidFill>
                  <a:schemeClr val="bg1"/>
                </a:solidFill>
                <a:effectLst/>
                <a:latin typeface="Lato" panose="020F0502020204030203" pitchFamily="34" charset="0"/>
                <a:ea typeface="Lato" panose="020F0502020204030203" pitchFamily="34" charset="0"/>
                <a:cs typeface="Lato" panose="020F0502020204030203" pitchFamily="34" charset="0"/>
              </a:rPr>
              <a:t> v. Taub</a:t>
            </a:r>
          </a:p>
          <a:p>
            <a:pPr marL="0" indent="0" algn="ctr">
              <a:buNone/>
            </a:pPr>
            <a:r>
              <a:rPr lang="en-US" dirty="0">
                <a:solidFill>
                  <a:schemeClr val="bg1"/>
                </a:solidFill>
              </a:rPr>
              <a:t>Michigan Supreme Court, 2014</a:t>
            </a:r>
          </a:p>
          <a:p>
            <a:pPr marL="0" indent="0" algn="ctr">
              <a:buNone/>
            </a:pPr>
            <a:endParaRPr lang="en-US" sz="200" dirty="0">
              <a:solidFill>
                <a:schemeClr val="bg1"/>
              </a:solidFill>
            </a:endParaRPr>
          </a:p>
          <a:p>
            <a:pPr marL="0" indent="0" algn="ctr">
              <a:buNone/>
            </a:pPr>
            <a:r>
              <a:rPr lang="en-US" dirty="0">
                <a:solidFill>
                  <a:schemeClr val="bg1"/>
                </a:solidFill>
              </a:rPr>
              <a:t>“Because the equitable nature of </a:t>
            </a:r>
            <a:r>
              <a:rPr lang="en-US" dirty="0" err="1">
                <a:solidFill>
                  <a:schemeClr val="bg1"/>
                </a:solidFill>
              </a:rPr>
              <a:t>Madugula’s</a:t>
            </a:r>
            <a:r>
              <a:rPr lang="en-US" dirty="0">
                <a:solidFill>
                  <a:schemeClr val="bg1"/>
                </a:solidFill>
              </a:rPr>
              <a:t> claim, the case should have been tried at a bench trial. In addition, the trial court erred by allowing the jury to consider the purely equitable remedy of a forced buyout of stock . . . juries cannot devise specific remedies . . . it was the job of the court sitting in equity to fashion an appropriate remedy.”</a:t>
            </a:r>
          </a:p>
          <a:p>
            <a:pPr marL="0" indent="0" algn="ctr">
              <a:buNone/>
            </a:pPr>
            <a:endParaRPr lang="en-US" dirty="0"/>
          </a:p>
        </p:txBody>
      </p:sp>
      <p:pic>
        <p:nvPicPr>
          <p:cNvPr id="15" name="Picture 14">
            <a:extLst>
              <a:ext uri="{FF2B5EF4-FFF2-40B4-BE49-F238E27FC236}">
                <a16:creationId xmlns:a16="http://schemas.microsoft.com/office/drawing/2014/main" id="{3341E51F-DAF6-43DA-B299-24F181DDD2D1}"/>
              </a:ext>
            </a:extLst>
          </p:cNvPr>
          <p:cNvPicPr>
            <a:picLocks noChangeAspect="1"/>
          </p:cNvPicPr>
          <p:nvPr/>
        </p:nvPicPr>
        <p:blipFill>
          <a:blip r:embed="rId2"/>
          <a:stretch>
            <a:fillRect/>
          </a:stretch>
        </p:blipFill>
        <p:spPr>
          <a:xfrm>
            <a:off x="5894363" y="1534332"/>
            <a:ext cx="5767754" cy="4563142"/>
          </a:xfrm>
          <a:prstGeom prst="rect">
            <a:avLst/>
          </a:prstGeom>
        </p:spPr>
      </p:pic>
    </p:spTree>
    <p:extLst>
      <p:ext uri="{BB962C8B-B14F-4D97-AF65-F5344CB8AC3E}">
        <p14:creationId xmlns:p14="http://schemas.microsoft.com/office/powerpoint/2010/main" val="903546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8A703-0683-43D4-B247-DC93728A2DED}"/>
              </a:ext>
            </a:extLst>
          </p:cNvPr>
          <p:cNvSpPr>
            <a:spLocks noGrp="1"/>
          </p:cNvSpPr>
          <p:nvPr>
            <p:ph idx="1"/>
          </p:nvPr>
        </p:nvSpPr>
        <p:spPr>
          <a:xfrm>
            <a:off x="386080" y="1534330"/>
            <a:ext cx="6028788" cy="4642633"/>
          </a:xfrm>
        </p:spPr>
        <p:txBody>
          <a:bodyPr>
            <a:normAutofit/>
          </a:bodyPr>
          <a:lstStyle/>
          <a:p>
            <a:pPr lvl="1" algn="just">
              <a:spcBef>
                <a:spcPts val="0"/>
              </a:spcBef>
            </a:pPr>
            <a:r>
              <a:rPr lang="en-US" sz="3200" b="1" dirty="0">
                <a:effectLst/>
                <a:latin typeface="Lato" panose="020F0502020204030203" pitchFamily="34" charset="0"/>
                <a:ea typeface="Lato" panose="020F0502020204030203" pitchFamily="34" charset="0"/>
                <a:cs typeface="Lato" panose="020F0502020204030203" pitchFamily="34" charset="0"/>
              </a:rPr>
              <a:t>Two types</a:t>
            </a:r>
          </a:p>
          <a:p>
            <a:pPr lvl="2" algn="just">
              <a:spcBef>
                <a:spcPts val="0"/>
              </a:spcBef>
            </a:pPr>
            <a:r>
              <a:rPr lang="en-US" sz="3000" i="1" dirty="0">
                <a:effectLst/>
                <a:latin typeface="Lato" panose="020F0502020204030203" pitchFamily="34" charset="0"/>
                <a:ea typeface="Lato" panose="020F0502020204030203" pitchFamily="34" charset="0"/>
                <a:cs typeface="Lato" panose="020F0502020204030203" pitchFamily="34" charset="0"/>
              </a:rPr>
              <a:t>Participatory</a:t>
            </a:r>
            <a:endParaRPr lang="en-US" sz="4200" i="1" dirty="0">
              <a:effectLst/>
              <a:latin typeface="Lato" panose="020F0502020204030203" pitchFamily="34" charset="0"/>
              <a:ea typeface="Lato" panose="020F0502020204030203" pitchFamily="34" charset="0"/>
              <a:cs typeface="Lato" panose="020F0502020204030203" pitchFamily="34" charset="0"/>
            </a:endParaRPr>
          </a:p>
          <a:p>
            <a:pPr lvl="3" algn="just">
              <a:spcBef>
                <a:spcPts val="0"/>
              </a:spcBef>
            </a:pPr>
            <a:r>
              <a:rPr lang="en-US" sz="3200" dirty="0">
                <a:effectLst/>
                <a:latin typeface="Lato" panose="020F0502020204030203" pitchFamily="34" charset="0"/>
                <a:ea typeface="Lato" panose="020F0502020204030203" pitchFamily="34" charset="0"/>
                <a:cs typeface="Lato" panose="020F0502020204030203" pitchFamily="34" charset="0"/>
              </a:rPr>
              <a:t>Employment</a:t>
            </a:r>
            <a:endParaRPr lang="en-US" sz="4400" dirty="0">
              <a:effectLst/>
              <a:latin typeface="Lato" panose="020F0502020204030203" pitchFamily="34" charset="0"/>
              <a:ea typeface="Lato" panose="020F0502020204030203" pitchFamily="34" charset="0"/>
              <a:cs typeface="Lato" panose="020F0502020204030203" pitchFamily="34" charset="0"/>
            </a:endParaRPr>
          </a:p>
          <a:p>
            <a:pPr lvl="3" algn="just">
              <a:spcBef>
                <a:spcPts val="0"/>
              </a:spcBef>
            </a:pPr>
            <a:r>
              <a:rPr lang="en-US" sz="3200" dirty="0">
                <a:effectLst/>
                <a:latin typeface="Lato" panose="020F0502020204030203" pitchFamily="34" charset="0"/>
                <a:ea typeface="Lato" panose="020F0502020204030203" pitchFamily="34" charset="0"/>
                <a:cs typeface="Lato" panose="020F0502020204030203" pitchFamily="34" charset="0"/>
              </a:rPr>
              <a:t>Management</a:t>
            </a:r>
            <a:endParaRPr lang="en-US" sz="4400" dirty="0">
              <a:effectLst/>
              <a:latin typeface="Lato" panose="020F0502020204030203" pitchFamily="34" charset="0"/>
              <a:ea typeface="Lato" panose="020F0502020204030203" pitchFamily="34" charset="0"/>
              <a:cs typeface="Lato" panose="020F0502020204030203" pitchFamily="34" charset="0"/>
            </a:endParaRPr>
          </a:p>
          <a:p>
            <a:pPr lvl="3" algn="just">
              <a:spcBef>
                <a:spcPts val="0"/>
              </a:spcBef>
            </a:pPr>
            <a:r>
              <a:rPr lang="en-US" sz="3200" dirty="0">
                <a:effectLst/>
                <a:latin typeface="Lato" panose="020F0502020204030203" pitchFamily="34" charset="0"/>
                <a:ea typeface="Lato" panose="020F0502020204030203" pitchFamily="34" charset="0"/>
                <a:cs typeface="Lato" panose="020F0502020204030203" pitchFamily="34" charset="0"/>
              </a:rPr>
              <a:t>Control</a:t>
            </a:r>
            <a:endParaRPr lang="en-US" sz="4400" dirty="0">
              <a:effectLst/>
              <a:latin typeface="Lato" panose="020F0502020204030203" pitchFamily="34" charset="0"/>
              <a:ea typeface="Lato" panose="020F0502020204030203" pitchFamily="34" charset="0"/>
              <a:cs typeface="Lato" panose="020F0502020204030203" pitchFamily="34" charset="0"/>
            </a:endParaRPr>
          </a:p>
          <a:p>
            <a:pPr lvl="2" algn="just">
              <a:spcBef>
                <a:spcPts val="0"/>
              </a:spcBef>
            </a:pPr>
            <a:r>
              <a:rPr lang="en-US" sz="3200" i="1" dirty="0">
                <a:effectLst/>
                <a:latin typeface="Lato" panose="020F0502020204030203" pitchFamily="34" charset="0"/>
                <a:ea typeface="Lato" panose="020F0502020204030203" pitchFamily="34" charset="0"/>
                <a:cs typeface="Lato" panose="020F0502020204030203" pitchFamily="34" charset="0"/>
              </a:rPr>
              <a:t>Financial</a:t>
            </a:r>
            <a:endParaRPr lang="en-US" sz="4400" i="1" dirty="0">
              <a:effectLst/>
              <a:latin typeface="Lato" panose="020F0502020204030203" pitchFamily="34" charset="0"/>
              <a:ea typeface="Lato" panose="020F0502020204030203" pitchFamily="34" charset="0"/>
              <a:cs typeface="Lato" panose="020F0502020204030203" pitchFamily="34" charset="0"/>
            </a:endParaRPr>
          </a:p>
          <a:p>
            <a:pPr lvl="3" algn="just">
              <a:spcBef>
                <a:spcPts val="0"/>
              </a:spcBef>
            </a:pPr>
            <a:r>
              <a:rPr lang="en-US" sz="3200" dirty="0">
                <a:effectLst/>
                <a:latin typeface="Lato" panose="020F0502020204030203" pitchFamily="34" charset="0"/>
                <a:ea typeface="Lato" panose="020F0502020204030203" pitchFamily="34" charset="0"/>
                <a:cs typeface="Lato" panose="020F0502020204030203" pitchFamily="34" charset="0"/>
              </a:rPr>
              <a:t>Dividends/distributions</a:t>
            </a:r>
            <a:endParaRPr lang="en-US" sz="4400" dirty="0">
              <a:effectLst/>
              <a:latin typeface="Lato" panose="020F0502020204030203" pitchFamily="34" charset="0"/>
              <a:ea typeface="Lato" panose="020F0502020204030203" pitchFamily="34" charset="0"/>
              <a:cs typeface="Lato" panose="020F0502020204030203" pitchFamily="34" charset="0"/>
            </a:endParaRPr>
          </a:p>
          <a:p>
            <a:pPr lvl="3" algn="just">
              <a:spcBef>
                <a:spcPts val="0"/>
              </a:spcBef>
            </a:pPr>
            <a:r>
              <a:rPr lang="en-US" sz="3200" dirty="0">
                <a:effectLst/>
                <a:latin typeface="Lato" panose="020F0502020204030203" pitchFamily="34" charset="0"/>
                <a:ea typeface="Lato" panose="020F0502020204030203" pitchFamily="34" charset="0"/>
                <a:cs typeface="Lato" panose="020F0502020204030203" pitchFamily="34" charset="0"/>
              </a:rPr>
              <a:t>Returns on investment</a:t>
            </a:r>
            <a:endParaRPr lang="en-US" sz="4400" dirty="0">
              <a:effectLst/>
              <a:latin typeface="Lato" panose="020F0502020204030203" pitchFamily="34" charset="0"/>
              <a:ea typeface="Lato" panose="020F0502020204030203" pitchFamily="34" charset="0"/>
              <a:cs typeface="Lato" panose="020F0502020204030203" pitchFamily="34" charset="0"/>
            </a:endParaRPr>
          </a:p>
          <a:p>
            <a:pPr lvl="3" algn="just">
              <a:spcBef>
                <a:spcPts val="0"/>
              </a:spcBef>
            </a:pPr>
            <a:r>
              <a:rPr lang="en-US" sz="3200" dirty="0">
                <a:effectLst/>
                <a:latin typeface="Lato" panose="020F0502020204030203" pitchFamily="34" charset="0"/>
                <a:ea typeface="Lato" panose="020F0502020204030203" pitchFamily="34" charset="0"/>
                <a:cs typeface="Lato" panose="020F0502020204030203" pitchFamily="34" charset="0"/>
              </a:rPr>
              <a:t>Tax burdens</a:t>
            </a:r>
            <a:endParaRPr lang="en-US" sz="4400" dirty="0">
              <a:effectLst/>
              <a:latin typeface="Lato" panose="020F0502020204030203" pitchFamily="34" charset="0"/>
              <a:ea typeface="Lato" panose="020F0502020204030203" pitchFamily="34" charset="0"/>
              <a:cs typeface="Lato" panose="020F0502020204030203" pitchFamily="34" charset="0"/>
            </a:endParaRPr>
          </a:p>
          <a:p>
            <a:pPr lvl="3" algn="just">
              <a:spcBef>
                <a:spcPts val="0"/>
              </a:spcBef>
            </a:pPr>
            <a:r>
              <a:rPr lang="en-US" sz="3200" dirty="0">
                <a:effectLst/>
                <a:latin typeface="Lato" panose="020F0502020204030203" pitchFamily="34" charset="0"/>
                <a:ea typeface="Lato" panose="020F0502020204030203" pitchFamily="34" charset="0"/>
                <a:cs typeface="Lato" panose="020F0502020204030203" pitchFamily="34" charset="0"/>
              </a:rPr>
              <a:t>Contribution</a:t>
            </a:r>
            <a:endParaRPr lang="en-US" sz="4400" dirty="0">
              <a:effectLst/>
              <a:latin typeface="Lato" panose="020F0502020204030203" pitchFamily="34" charset="0"/>
              <a:ea typeface="Lato" panose="020F0502020204030203" pitchFamily="34" charset="0"/>
              <a:cs typeface="Lato" panose="020F0502020204030203" pitchFamily="34" charset="0"/>
            </a:endParaRPr>
          </a:p>
        </p:txBody>
      </p:sp>
      <p:sp>
        <p:nvSpPr>
          <p:cNvPr id="3" name="Title 2">
            <a:extLst>
              <a:ext uri="{FF2B5EF4-FFF2-40B4-BE49-F238E27FC236}">
                <a16:creationId xmlns:a16="http://schemas.microsoft.com/office/drawing/2014/main" id="{21A75D03-87F1-440D-892B-A211D19993E5}"/>
              </a:ext>
            </a:extLst>
          </p:cNvPr>
          <p:cNvSpPr>
            <a:spLocks noGrp="1"/>
          </p:cNvSpPr>
          <p:nvPr>
            <p:ph type="title"/>
          </p:nvPr>
        </p:nvSpPr>
        <p:spPr>
          <a:xfrm>
            <a:off x="386081" y="365126"/>
            <a:ext cx="8279618" cy="1013258"/>
          </a:xfrm>
        </p:spPr>
        <p:txBody>
          <a:bodyPr/>
          <a:lstStyle/>
          <a:p>
            <a:pPr algn="ctr"/>
            <a:r>
              <a:rPr lang="en-US" b="1" dirty="0">
                <a:latin typeface="Lato" panose="020F0502020204030203" pitchFamily="34" charset="0"/>
                <a:ea typeface="Lato" panose="020F0502020204030203" pitchFamily="34" charset="0"/>
                <a:cs typeface="Lato" panose="020F0502020204030203" pitchFamily="34" charset="0"/>
              </a:rPr>
              <a:t>Shareholder Expectations</a:t>
            </a:r>
          </a:p>
        </p:txBody>
      </p:sp>
      <p:sp>
        <p:nvSpPr>
          <p:cNvPr id="4" name="Footer Placeholder 3">
            <a:extLst>
              <a:ext uri="{FF2B5EF4-FFF2-40B4-BE49-F238E27FC236}">
                <a16:creationId xmlns:a16="http://schemas.microsoft.com/office/drawing/2014/main" id="{70B41A6F-2819-484B-89FE-34F8EE579AB3}"/>
              </a:ext>
            </a:extLst>
          </p:cNvPr>
          <p:cNvSpPr>
            <a:spLocks noGrp="1"/>
          </p:cNvSpPr>
          <p:nvPr>
            <p:ph type="ftr" sz="quarter" idx="10"/>
          </p:nvPr>
        </p:nvSpPr>
        <p:spPr/>
        <p:txBody>
          <a:bodyPr/>
          <a:lstStyle/>
          <a:p>
            <a:r>
              <a:rPr lang="en-US"/>
              <a:t>rossmanlawpc.com</a:t>
            </a:r>
            <a:endParaRPr lang="en-US" dirty="0"/>
          </a:p>
        </p:txBody>
      </p:sp>
      <p:pic>
        <p:nvPicPr>
          <p:cNvPr id="8" name="Picture 7">
            <a:extLst>
              <a:ext uri="{FF2B5EF4-FFF2-40B4-BE49-F238E27FC236}">
                <a16:creationId xmlns:a16="http://schemas.microsoft.com/office/drawing/2014/main" id="{EBA48CD2-F165-4677-8AC1-D26FCB977AB1}"/>
              </a:ext>
            </a:extLst>
          </p:cNvPr>
          <p:cNvPicPr>
            <a:picLocks noChangeAspect="1"/>
          </p:cNvPicPr>
          <p:nvPr/>
        </p:nvPicPr>
        <p:blipFill>
          <a:blip r:embed="rId2"/>
          <a:stretch>
            <a:fillRect/>
          </a:stretch>
        </p:blipFill>
        <p:spPr>
          <a:xfrm>
            <a:off x="6414868" y="1557770"/>
            <a:ext cx="5275384" cy="4642633"/>
          </a:xfrm>
          <a:prstGeom prst="rect">
            <a:avLst/>
          </a:prstGeom>
        </p:spPr>
      </p:pic>
    </p:spTree>
    <p:extLst>
      <p:ext uri="{BB962C8B-B14F-4D97-AF65-F5344CB8AC3E}">
        <p14:creationId xmlns:p14="http://schemas.microsoft.com/office/powerpoint/2010/main" val="3038431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FF838C-887D-4D98-B11C-91F31A5765DF}"/>
              </a:ext>
            </a:extLst>
          </p:cNvPr>
          <p:cNvSpPr>
            <a:spLocks noGrp="1"/>
          </p:cNvSpPr>
          <p:nvPr>
            <p:ph idx="1"/>
          </p:nvPr>
        </p:nvSpPr>
        <p:spPr>
          <a:xfrm>
            <a:off x="386080" y="1534330"/>
            <a:ext cx="11386820" cy="4958544"/>
          </a:xfrm>
        </p:spPr>
        <p:txBody>
          <a:bodyPr lIns="91440">
            <a:normAutofit fontScale="92500" lnSpcReduction="10000"/>
          </a:bodyPr>
          <a:lstStyle/>
          <a:p>
            <a:pPr marL="0" indent="0">
              <a:buNone/>
            </a:pPr>
            <a:r>
              <a:rPr lang="en-US" sz="1500" dirty="0"/>
              <a:t>(1) A shareholder may bring an action in the circuit court of the county in which the principal place of business or registered office of the corporation is located to establish that the acts of the directors or those in control of the corporation are illegal, fraudulent, or willfully unfair and oppressive to the corporation or to the shareholder. If the shareholder establishes grounds for relief, the circuit court may make an order or grant relief as it considers appropriate, including, without limitation, an order providing for any of the following:</a:t>
            </a:r>
          </a:p>
          <a:p>
            <a:pPr marL="0" indent="0">
              <a:buNone/>
            </a:pPr>
            <a:r>
              <a:rPr lang="en-US" sz="1500" dirty="0"/>
              <a:t> (a)The dissolution and liquidation of the assets and business of the corporation.</a:t>
            </a:r>
          </a:p>
          <a:p>
            <a:pPr marL="0" indent="0">
              <a:buNone/>
            </a:pPr>
            <a:r>
              <a:rPr lang="en-US" sz="1500" dirty="0"/>
              <a:t> (b) The cancellation or alteration of a provision contained in the articles of incorporation, an amendment of the articles of incorporation, or the bylaws of the corporation.</a:t>
            </a:r>
          </a:p>
          <a:p>
            <a:pPr marL="0" indent="0">
              <a:buNone/>
            </a:pPr>
            <a:r>
              <a:rPr lang="en-US" sz="1500" dirty="0"/>
              <a:t> (c) The cancellation, alteration, or injunction against a resolution or other act of the corporation.</a:t>
            </a:r>
          </a:p>
          <a:p>
            <a:pPr marL="0" indent="0">
              <a:buNone/>
            </a:pPr>
            <a:r>
              <a:rPr lang="en-US" sz="1500" dirty="0"/>
              <a:t> (d) The direction or prohibition of an act of the corporation or of shareholders, directors, officers, or other persons party to the action.</a:t>
            </a:r>
          </a:p>
          <a:p>
            <a:pPr marL="0" indent="0">
              <a:buNone/>
            </a:pPr>
            <a:r>
              <a:rPr lang="en-US" sz="1500" dirty="0"/>
              <a:t> (e) The purchase at fair value of the shares of a shareholder, either by the corporation or by the officers, directors, or other shareholders   responsible for the wrongful acts.</a:t>
            </a:r>
          </a:p>
          <a:p>
            <a:pPr marL="0" indent="0">
              <a:buNone/>
            </a:pPr>
            <a:r>
              <a:rPr lang="en-US" sz="1500" dirty="0"/>
              <a:t> (f) An award of damages to the corporation or a shareholder. An action seeking an award of damages must be commenced within 3 years after the cause of action under this section has accrued, or within 2 years after the shareholder discovers or reasonably should have discovered the cause of action under this section, whichever occurs first.</a:t>
            </a:r>
          </a:p>
          <a:p>
            <a:pPr marL="0" indent="0">
              <a:buNone/>
            </a:pPr>
            <a:r>
              <a:rPr lang="en-US" sz="1500" dirty="0"/>
              <a:t>(2) No action under this section shall be brought by a shareholder whose shares are listed on a national securities exchange or regularly traded in a market maintained by 1 or more members of a national or affiliated securities association.</a:t>
            </a:r>
          </a:p>
          <a:p>
            <a:pPr marL="0" indent="0">
              <a:buNone/>
            </a:pPr>
            <a:r>
              <a:rPr lang="en-US" sz="1500" dirty="0"/>
              <a:t>(3) As used in this section, "willfully unfair and oppressive conduct" means a continuing course of conduct or a significant action or series of actions that substantially interferes with the interests of the shareholder as a shareholder. Willfully unfair and oppressive conduct may include the termination of employment or limitations on employment benefits to the extent that the actions interfere with distributions or other shareholder interests disproportionately as to the affected shareholder. The term does not include conduct or actions that are permitted by an agreement, the articles of incorporation, the bylaws, or a consistently applied written corporate policy or procedure.</a:t>
            </a:r>
          </a:p>
          <a:p>
            <a:endParaRPr lang="en-US" dirty="0"/>
          </a:p>
        </p:txBody>
      </p:sp>
      <p:sp>
        <p:nvSpPr>
          <p:cNvPr id="3" name="Title 2">
            <a:extLst>
              <a:ext uri="{FF2B5EF4-FFF2-40B4-BE49-F238E27FC236}">
                <a16:creationId xmlns:a16="http://schemas.microsoft.com/office/drawing/2014/main" id="{EA54626F-9A0B-426F-A987-39B67030A6E1}"/>
              </a:ext>
            </a:extLst>
          </p:cNvPr>
          <p:cNvSpPr>
            <a:spLocks noGrp="1"/>
          </p:cNvSpPr>
          <p:nvPr>
            <p:ph type="title"/>
          </p:nvPr>
        </p:nvSpPr>
        <p:spPr>
          <a:xfrm>
            <a:off x="386080" y="365126"/>
            <a:ext cx="8251483" cy="1013258"/>
          </a:xfrm>
        </p:spPr>
        <p:txBody>
          <a:bodyPr>
            <a:normAutofit fontScale="90000"/>
          </a:bodyPr>
          <a:lstStyle/>
          <a:p>
            <a:pPr algn="ctr"/>
            <a:r>
              <a:rPr lang="en-US" sz="4000" b="1" dirty="0">
                <a:effectLst/>
                <a:latin typeface="Lato" panose="020F0502020204030203" pitchFamily="34" charset="0"/>
                <a:ea typeface="Lato" panose="020F0502020204030203" pitchFamily="34" charset="0"/>
                <a:cs typeface="Lato" panose="020F0502020204030203" pitchFamily="34" charset="0"/>
              </a:rPr>
              <a:t>Employment in a Box: Brought to you by MCL 450.1489(3)</a:t>
            </a:r>
            <a:endParaRPr lang="en-US"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45388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8A703-0683-43D4-B247-DC93728A2DED}"/>
              </a:ext>
            </a:extLst>
          </p:cNvPr>
          <p:cNvSpPr>
            <a:spLocks noGrp="1"/>
          </p:cNvSpPr>
          <p:nvPr>
            <p:ph idx="1"/>
          </p:nvPr>
        </p:nvSpPr>
        <p:spPr>
          <a:xfrm>
            <a:off x="498622" y="1713717"/>
            <a:ext cx="6028788" cy="4642633"/>
          </a:xfrm>
        </p:spPr>
        <p:txBody>
          <a:bodyPr>
            <a:normAutofit/>
          </a:bodyPr>
          <a:lstStyle/>
          <a:p>
            <a:pPr marL="1200150" lvl="1" indent="-742950">
              <a:spcBef>
                <a:spcPts val="0"/>
              </a:spcBef>
              <a:buFont typeface="+mj-lt"/>
              <a:buAutoNum type="arabicPeriod"/>
            </a:pPr>
            <a:r>
              <a:rPr lang="en-US" sz="4400" b="1" dirty="0">
                <a:effectLst/>
                <a:latin typeface="Lato" panose="020F0502020204030203" pitchFamily="34" charset="0"/>
                <a:ea typeface="Lato" panose="020F0502020204030203" pitchFamily="34" charset="0"/>
                <a:cs typeface="Lato" panose="020F0502020204030203" pitchFamily="34" charset="0"/>
              </a:rPr>
              <a:t>Control</a:t>
            </a:r>
          </a:p>
          <a:p>
            <a:pPr marL="2114550" lvl="3" indent="-742950">
              <a:spcBef>
                <a:spcPts val="0"/>
              </a:spcBef>
              <a:buFont typeface="+mj-lt"/>
              <a:buAutoNum type="alphaLcPeriod"/>
            </a:pPr>
            <a:r>
              <a:rPr lang="en-US" sz="4000" dirty="0">
                <a:effectLst/>
                <a:latin typeface="Lato" panose="020F0502020204030203" pitchFamily="34" charset="0"/>
                <a:ea typeface="Lato" panose="020F0502020204030203" pitchFamily="34" charset="0"/>
                <a:cs typeface="Lato" panose="020F0502020204030203" pitchFamily="34" charset="0"/>
              </a:rPr>
              <a:t>Does lack of control impact value? Spoiler alert! It does.</a:t>
            </a:r>
          </a:p>
          <a:p>
            <a:pPr marL="1200150" lvl="1" indent="-742950">
              <a:spcBef>
                <a:spcPts val="0"/>
              </a:spcBef>
              <a:buFont typeface="+mj-lt"/>
              <a:buAutoNum type="arabicPeriod"/>
            </a:pPr>
            <a:r>
              <a:rPr lang="en-US" sz="4400" b="1" dirty="0">
                <a:effectLst/>
                <a:latin typeface="Lato" panose="020F0502020204030203" pitchFamily="34" charset="0"/>
                <a:ea typeface="Lato" panose="020F0502020204030203" pitchFamily="34" charset="0"/>
                <a:cs typeface="Lato" panose="020F0502020204030203" pitchFamily="34" charset="0"/>
              </a:rPr>
              <a:t>Marketability</a:t>
            </a:r>
          </a:p>
          <a:p>
            <a:pPr marL="2114550" lvl="3" indent="-742950">
              <a:spcBef>
                <a:spcPts val="0"/>
              </a:spcBef>
              <a:buFont typeface="+mj-lt"/>
              <a:buAutoNum type="alphaLcPeriod"/>
            </a:pPr>
            <a:r>
              <a:rPr lang="en-US" sz="4000" dirty="0">
                <a:effectLst/>
                <a:latin typeface="Lato" panose="020F0502020204030203" pitchFamily="34" charset="0"/>
                <a:ea typeface="Lato" panose="020F0502020204030203" pitchFamily="34" charset="0"/>
                <a:cs typeface="Lato" panose="020F0502020204030203" pitchFamily="34" charset="0"/>
              </a:rPr>
              <a:t>Who is going to buy the shares? </a:t>
            </a:r>
          </a:p>
          <a:p>
            <a:pPr lvl="1" algn="just">
              <a:spcBef>
                <a:spcPts val="0"/>
              </a:spcBef>
            </a:pPr>
            <a:endParaRPr lang="en-US" sz="4400" dirty="0">
              <a:effectLst/>
              <a:latin typeface="Lato" panose="020F0502020204030203" pitchFamily="34" charset="0"/>
              <a:ea typeface="Lato" panose="020F0502020204030203" pitchFamily="34" charset="0"/>
              <a:cs typeface="Lato" panose="020F0502020204030203" pitchFamily="34" charset="0"/>
            </a:endParaRPr>
          </a:p>
        </p:txBody>
      </p:sp>
      <p:sp>
        <p:nvSpPr>
          <p:cNvPr id="3" name="Title 2">
            <a:extLst>
              <a:ext uri="{FF2B5EF4-FFF2-40B4-BE49-F238E27FC236}">
                <a16:creationId xmlns:a16="http://schemas.microsoft.com/office/drawing/2014/main" id="{21A75D03-87F1-440D-892B-A211D19993E5}"/>
              </a:ext>
            </a:extLst>
          </p:cNvPr>
          <p:cNvSpPr>
            <a:spLocks noGrp="1"/>
          </p:cNvSpPr>
          <p:nvPr>
            <p:ph type="title"/>
          </p:nvPr>
        </p:nvSpPr>
        <p:spPr>
          <a:xfrm>
            <a:off x="154745" y="365126"/>
            <a:ext cx="8510954" cy="1013258"/>
          </a:xfrm>
        </p:spPr>
        <p:txBody>
          <a:bodyPr>
            <a:normAutofit fontScale="90000"/>
          </a:bodyPr>
          <a:lstStyle/>
          <a:p>
            <a:pPr algn="ctr"/>
            <a:r>
              <a:rPr lang="en-US" b="1" dirty="0">
                <a:latin typeface="Lato" panose="020F0502020204030203" pitchFamily="34" charset="0"/>
                <a:ea typeface="Lato" panose="020F0502020204030203" pitchFamily="34" charset="0"/>
                <a:cs typeface="Lato" panose="020F0502020204030203" pitchFamily="34" charset="0"/>
              </a:rPr>
              <a:t>Blue Light Special: </a:t>
            </a:r>
            <a:r>
              <a:rPr lang="en-US" b="1" i="1" dirty="0">
                <a:latin typeface="Lato" panose="020F0502020204030203" pitchFamily="34" charset="0"/>
                <a:ea typeface="Lato" panose="020F0502020204030203" pitchFamily="34" charset="0"/>
                <a:cs typeface="Lato" panose="020F0502020204030203" pitchFamily="34" charset="0"/>
              </a:rPr>
              <a:t>To Discount or Not To Discount</a:t>
            </a:r>
          </a:p>
        </p:txBody>
      </p:sp>
      <p:sp>
        <p:nvSpPr>
          <p:cNvPr id="4" name="Footer Placeholder 3">
            <a:extLst>
              <a:ext uri="{FF2B5EF4-FFF2-40B4-BE49-F238E27FC236}">
                <a16:creationId xmlns:a16="http://schemas.microsoft.com/office/drawing/2014/main" id="{70B41A6F-2819-484B-89FE-34F8EE579AB3}"/>
              </a:ext>
            </a:extLst>
          </p:cNvPr>
          <p:cNvSpPr>
            <a:spLocks noGrp="1"/>
          </p:cNvSpPr>
          <p:nvPr>
            <p:ph type="ftr" sz="quarter" idx="10"/>
          </p:nvPr>
        </p:nvSpPr>
        <p:spPr/>
        <p:txBody>
          <a:bodyPr/>
          <a:lstStyle/>
          <a:p>
            <a:r>
              <a:rPr lang="en-US"/>
              <a:t>rossmanlawpc.com</a:t>
            </a:r>
            <a:endParaRPr lang="en-US" dirty="0"/>
          </a:p>
        </p:txBody>
      </p:sp>
      <p:pic>
        <p:nvPicPr>
          <p:cNvPr id="5" name="Picture 4">
            <a:extLst>
              <a:ext uri="{FF2B5EF4-FFF2-40B4-BE49-F238E27FC236}">
                <a16:creationId xmlns:a16="http://schemas.microsoft.com/office/drawing/2014/main" id="{B17579BE-256E-4788-AD41-0F60ABA5C9A6}"/>
              </a:ext>
            </a:extLst>
          </p:cNvPr>
          <p:cNvPicPr>
            <a:picLocks noChangeAspect="1"/>
          </p:cNvPicPr>
          <p:nvPr/>
        </p:nvPicPr>
        <p:blipFill>
          <a:blip r:embed="rId2"/>
          <a:stretch>
            <a:fillRect/>
          </a:stretch>
        </p:blipFill>
        <p:spPr>
          <a:xfrm>
            <a:off x="6639950" y="1713717"/>
            <a:ext cx="4867421" cy="4385731"/>
          </a:xfrm>
          <a:prstGeom prst="rect">
            <a:avLst/>
          </a:prstGeom>
        </p:spPr>
      </p:pic>
    </p:spTree>
    <p:extLst>
      <p:ext uri="{BB962C8B-B14F-4D97-AF65-F5344CB8AC3E}">
        <p14:creationId xmlns:p14="http://schemas.microsoft.com/office/powerpoint/2010/main" val="1514838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06CE0-7F06-47A8-A7A8-3FF01DBA355A}"/>
              </a:ext>
            </a:extLst>
          </p:cNvPr>
          <p:cNvSpPr>
            <a:spLocks noGrp="1"/>
          </p:cNvSpPr>
          <p:nvPr>
            <p:ph type="title"/>
          </p:nvPr>
        </p:nvSpPr>
        <p:spPr/>
        <p:txBody>
          <a:bodyPr>
            <a:normAutofit fontScale="90000"/>
          </a:bodyPr>
          <a:lstStyle/>
          <a:p>
            <a:r>
              <a:rPr lang="en-US" sz="4000" dirty="0">
                <a:effectLst/>
                <a:latin typeface="Lato" panose="020F0502020204030203" pitchFamily="34" charset="0"/>
                <a:ea typeface="Lato" panose="020F0502020204030203" pitchFamily="34" charset="0"/>
                <a:cs typeface="Lato" panose="020F0502020204030203" pitchFamily="34" charset="0"/>
              </a:rPr>
              <a:t>“(e) The purchase at </a:t>
            </a:r>
            <a:r>
              <a:rPr lang="en-US" sz="4000" b="1" dirty="0">
                <a:effectLst/>
                <a:latin typeface="Lato" panose="020F0502020204030203" pitchFamily="34" charset="0"/>
                <a:ea typeface="Lato" panose="020F0502020204030203" pitchFamily="34" charset="0"/>
                <a:cs typeface="Lato" panose="020F0502020204030203" pitchFamily="34" charset="0"/>
              </a:rPr>
              <a:t>fair value</a:t>
            </a:r>
            <a:r>
              <a:rPr lang="en-US" sz="4000" dirty="0">
                <a:effectLst/>
                <a:latin typeface="Lato" panose="020F0502020204030203" pitchFamily="34" charset="0"/>
                <a:ea typeface="Lato" panose="020F0502020204030203" pitchFamily="34" charset="0"/>
                <a:cs typeface="Lato" panose="020F0502020204030203" pitchFamily="34" charset="0"/>
              </a:rPr>
              <a:t> of the shares of a shareholder, either by the corporation or by the officers, directors, or other shareholders responsible for the wrongful acts.” </a:t>
            </a:r>
            <a:br>
              <a:rPr lang="en-US" dirty="0"/>
            </a:br>
            <a:endParaRPr lang="en-US" dirty="0"/>
          </a:p>
        </p:txBody>
      </p:sp>
      <p:sp>
        <p:nvSpPr>
          <p:cNvPr id="3" name="Footer Placeholder 2">
            <a:extLst>
              <a:ext uri="{FF2B5EF4-FFF2-40B4-BE49-F238E27FC236}">
                <a16:creationId xmlns:a16="http://schemas.microsoft.com/office/drawing/2014/main" id="{579DD0A4-5F82-426C-B1C6-DA41FDC79FF2}"/>
              </a:ext>
            </a:extLst>
          </p:cNvPr>
          <p:cNvSpPr>
            <a:spLocks noGrp="1"/>
          </p:cNvSpPr>
          <p:nvPr>
            <p:ph type="ftr" sz="quarter" idx="10"/>
          </p:nvPr>
        </p:nvSpPr>
        <p:spPr/>
        <p:txBody>
          <a:bodyPr/>
          <a:lstStyle/>
          <a:p>
            <a:r>
              <a:rPr lang="en-US"/>
              <a:t>rossmanlawpc.com</a:t>
            </a:r>
            <a:endParaRPr lang="en-US" dirty="0"/>
          </a:p>
        </p:txBody>
      </p:sp>
      <p:sp>
        <p:nvSpPr>
          <p:cNvPr id="4" name="Title 2">
            <a:extLst>
              <a:ext uri="{FF2B5EF4-FFF2-40B4-BE49-F238E27FC236}">
                <a16:creationId xmlns:a16="http://schemas.microsoft.com/office/drawing/2014/main" id="{111EE793-B468-47AA-BE35-89243789AA70}"/>
              </a:ext>
            </a:extLst>
          </p:cNvPr>
          <p:cNvSpPr txBox="1">
            <a:spLocks/>
          </p:cNvSpPr>
          <p:nvPr/>
        </p:nvSpPr>
        <p:spPr>
          <a:xfrm>
            <a:off x="386081" y="365126"/>
            <a:ext cx="8096738" cy="10132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bg1"/>
                </a:solidFill>
                <a:latin typeface="Libre Baskerville" panose="02000000000000000000" pitchFamily="2" charset="0"/>
                <a:ea typeface="Baskerville" panose="02020502070401020303" pitchFamily="18" charset="0"/>
                <a:cs typeface="+mj-cs"/>
              </a:defRPr>
            </a:lvl1pPr>
          </a:lstStyle>
          <a:p>
            <a:r>
              <a:rPr lang="en-US" sz="4400" b="1" dirty="0">
                <a:solidFill>
                  <a:srgbClr val="0D2D56"/>
                </a:solidFill>
                <a:latin typeface="Lato" panose="020F0502020204030203" pitchFamily="34" charset="0"/>
                <a:ea typeface="Lato" panose="020F0502020204030203" pitchFamily="34" charset="0"/>
                <a:cs typeface="Lato" panose="020F0502020204030203" pitchFamily="34" charset="0"/>
              </a:rPr>
              <a:t>MCL 450.1489(e)</a:t>
            </a:r>
            <a:endParaRPr lang="en-US" sz="8000" b="1" dirty="0">
              <a:solidFill>
                <a:srgbClr val="0D2D56"/>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18488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575EB8-AFCA-43C9-98E1-7396E403C9E3}"/>
              </a:ext>
            </a:extLst>
          </p:cNvPr>
          <p:cNvSpPr>
            <a:spLocks noGrp="1"/>
          </p:cNvSpPr>
          <p:nvPr>
            <p:ph idx="1"/>
          </p:nvPr>
        </p:nvSpPr>
        <p:spPr>
          <a:xfrm>
            <a:off x="386080" y="1534330"/>
            <a:ext cx="5437945" cy="4642633"/>
          </a:xfrm>
        </p:spPr>
        <p:txBody>
          <a:bodyPr>
            <a:normAutofit/>
          </a:bodyPr>
          <a:lstStyle/>
          <a:p>
            <a:r>
              <a:rPr lang="en-US" dirty="0">
                <a:effectLst/>
                <a:latin typeface="Lato" panose="020F0502020204030203" pitchFamily="34" charset="0"/>
                <a:ea typeface="Lato" panose="020F0502020204030203" pitchFamily="34" charset="0"/>
                <a:cs typeface="Lato" panose="020F0502020204030203" pitchFamily="34" charset="0"/>
              </a:rPr>
              <a:t>Under US GAAP (ASC 820 formerly FAS 157) and International Financial Reporting Standards (IFRS 13), fair value is the price that would be received to sell an asset or paid to transfer a liability in an orderly transaction between market participants at the measurement date.</a:t>
            </a:r>
            <a:endParaRPr lang="en-US" sz="3200" dirty="0">
              <a:latin typeface="Lato" panose="020F0502020204030203" pitchFamily="34" charset="0"/>
              <a:ea typeface="Lato" panose="020F0502020204030203" pitchFamily="34" charset="0"/>
              <a:cs typeface="Lato" panose="020F0502020204030203" pitchFamily="34" charset="0"/>
            </a:endParaRPr>
          </a:p>
        </p:txBody>
      </p:sp>
      <p:sp>
        <p:nvSpPr>
          <p:cNvPr id="3" name="Title 2">
            <a:extLst>
              <a:ext uri="{FF2B5EF4-FFF2-40B4-BE49-F238E27FC236}">
                <a16:creationId xmlns:a16="http://schemas.microsoft.com/office/drawing/2014/main" id="{DB6237B7-8054-4684-839E-01D0C1BFB68D}"/>
              </a:ext>
            </a:extLst>
          </p:cNvPr>
          <p:cNvSpPr>
            <a:spLocks noGrp="1"/>
          </p:cNvSpPr>
          <p:nvPr>
            <p:ph type="title"/>
          </p:nvPr>
        </p:nvSpPr>
        <p:spPr>
          <a:xfrm>
            <a:off x="386081" y="365126"/>
            <a:ext cx="8096738" cy="1013258"/>
          </a:xfrm>
        </p:spPr>
        <p:txBody>
          <a:bodyPr>
            <a:normAutofit/>
          </a:bodyPr>
          <a:lstStyle/>
          <a:p>
            <a:pPr algn="ctr"/>
            <a:r>
              <a:rPr lang="en-US" b="1" dirty="0">
                <a:effectLst/>
                <a:latin typeface="Lato" panose="020F0502020204030203" pitchFamily="34" charset="0"/>
                <a:ea typeface="Lato" panose="020F0502020204030203" pitchFamily="34" charset="0"/>
                <a:cs typeface="Lato" panose="020F0502020204030203" pitchFamily="34" charset="0"/>
              </a:rPr>
              <a:t>What is Fair Value?</a:t>
            </a:r>
            <a:endParaRPr lang="en-US" sz="7200" b="1" dirty="0">
              <a:latin typeface="Lato" panose="020F0502020204030203" pitchFamily="34" charset="0"/>
              <a:ea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D0E80881-6C92-4FA8-B45A-10444A45E350}"/>
              </a:ext>
            </a:extLst>
          </p:cNvPr>
          <p:cNvSpPr>
            <a:spLocks noGrp="1"/>
          </p:cNvSpPr>
          <p:nvPr>
            <p:ph type="ftr" sz="quarter" idx="10"/>
          </p:nvPr>
        </p:nvSpPr>
        <p:spPr/>
        <p:txBody>
          <a:bodyPr/>
          <a:lstStyle/>
          <a:p>
            <a:r>
              <a:rPr lang="en-US"/>
              <a:t>rossmanlawpc.com</a:t>
            </a:r>
            <a:endParaRPr lang="en-US" dirty="0"/>
          </a:p>
        </p:txBody>
      </p:sp>
      <p:pic>
        <p:nvPicPr>
          <p:cNvPr id="5" name="Picture 4">
            <a:extLst>
              <a:ext uri="{FF2B5EF4-FFF2-40B4-BE49-F238E27FC236}">
                <a16:creationId xmlns:a16="http://schemas.microsoft.com/office/drawing/2014/main" id="{736507E1-7E92-40D7-A91D-D681F8302579}"/>
              </a:ext>
            </a:extLst>
          </p:cNvPr>
          <p:cNvPicPr>
            <a:picLocks noChangeAspect="1"/>
          </p:cNvPicPr>
          <p:nvPr/>
        </p:nvPicPr>
        <p:blipFill>
          <a:blip r:embed="rId2"/>
          <a:stretch>
            <a:fillRect/>
          </a:stretch>
        </p:blipFill>
        <p:spPr>
          <a:xfrm>
            <a:off x="5824025" y="1600172"/>
            <a:ext cx="5852248" cy="3657655"/>
          </a:xfrm>
          <a:prstGeom prst="rect">
            <a:avLst/>
          </a:prstGeom>
        </p:spPr>
      </p:pic>
    </p:spTree>
    <p:extLst>
      <p:ext uri="{BB962C8B-B14F-4D97-AF65-F5344CB8AC3E}">
        <p14:creationId xmlns:p14="http://schemas.microsoft.com/office/powerpoint/2010/main" val="264768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EB93CA-DDCF-4F99-A9CA-AE9F20AD9296}"/>
              </a:ext>
            </a:extLst>
          </p:cNvPr>
          <p:cNvSpPr>
            <a:spLocks noGrp="1"/>
          </p:cNvSpPr>
          <p:nvPr>
            <p:ph idx="1"/>
          </p:nvPr>
        </p:nvSpPr>
        <p:spPr>
          <a:xfrm>
            <a:off x="386080" y="1534330"/>
            <a:ext cx="6169465" cy="4642633"/>
          </a:xfrm>
        </p:spPr>
        <p:txBody>
          <a:bodyPr>
            <a:normAutofit fontScale="77500" lnSpcReduction="20000"/>
          </a:bodyPr>
          <a:lstStyle/>
          <a:p>
            <a:pPr marL="0" indent="0">
              <a:buNone/>
            </a:pPr>
            <a:r>
              <a:rPr lang="en-US" b="1" i="0" dirty="0">
                <a:effectLst/>
                <a:latin typeface="Lato" panose="020F0502020204030203" pitchFamily="34" charset="0"/>
                <a:ea typeface="Lato" panose="020F0502020204030203" pitchFamily="34" charset="0"/>
                <a:cs typeface="Lato" panose="020F0502020204030203" pitchFamily="34" charset="0"/>
              </a:rPr>
              <a:t>“Valuing a closely held corporation is not an exact science because such corporations by their nature contradict the concept of a market value. While sound valuation principles ought to be utilized, the gravamen of the court's valuation is fairness, a notion that is undefined, making it a classic question of fact for the court. Fairness necessarily requires contextualizing the applicable valuation principles to the actual corporation being valued, as opposed to merely deciding a priori, and in a vacuum, that certain adjustments must be part of the court's calculus. Here, the application of a DLOM would have been tantamount to a minority discount—that is, respondent realizing less for her shares because she was being forced to sell while the majority shareholder, who was not likely to give up control of the corporation, got to realize their full value by staying in control… it was fairer to avoid applying a minority discount at all costs rather than ensuring that all hypothetical liquidity risks were accounted for.”</a:t>
            </a:r>
          </a:p>
          <a:p>
            <a:endParaRPr lang="en-US" b="1" i="0" dirty="0">
              <a:effectLst/>
              <a:latin typeface="Lato" panose="020F0502020204030203" pitchFamily="34" charset="0"/>
              <a:ea typeface="Lato" panose="020F0502020204030203" pitchFamily="34" charset="0"/>
              <a:cs typeface="Lato" panose="020F0502020204030203" pitchFamily="34" charset="0"/>
            </a:endParaRPr>
          </a:p>
          <a:p>
            <a:r>
              <a:rPr lang="en-US" b="1" i="0" dirty="0" err="1">
                <a:effectLst/>
                <a:latin typeface="Lato" panose="020F0502020204030203" pitchFamily="34" charset="0"/>
                <a:ea typeface="Lato" panose="020F0502020204030203" pitchFamily="34" charset="0"/>
                <a:cs typeface="Lato" panose="020F0502020204030203" pitchFamily="34" charset="0"/>
              </a:rPr>
              <a:t>Zelouf</a:t>
            </a:r>
            <a:r>
              <a:rPr lang="en-US" b="1" i="0" dirty="0">
                <a:effectLst/>
                <a:latin typeface="Lato" panose="020F0502020204030203" pitchFamily="34" charset="0"/>
                <a:ea typeface="Lato" panose="020F0502020204030203" pitchFamily="34" charset="0"/>
                <a:cs typeface="Lato" panose="020F0502020204030203" pitchFamily="34" charset="0"/>
              </a:rPr>
              <a:t> Intl. Corp. v. </a:t>
            </a:r>
            <a:r>
              <a:rPr lang="en-US" b="1" i="0" dirty="0" err="1">
                <a:effectLst/>
                <a:latin typeface="Lato" panose="020F0502020204030203" pitchFamily="34" charset="0"/>
                <a:ea typeface="Lato" panose="020F0502020204030203" pitchFamily="34" charset="0"/>
                <a:cs typeface="Lato" panose="020F0502020204030203" pitchFamily="34" charset="0"/>
              </a:rPr>
              <a:t>Zelouf</a:t>
            </a:r>
            <a:r>
              <a:rPr lang="en-US" b="1" i="0" dirty="0">
                <a:effectLst/>
                <a:latin typeface="Lato" panose="020F0502020204030203" pitchFamily="34" charset="0"/>
                <a:ea typeface="Lato" panose="020F0502020204030203" pitchFamily="34" charset="0"/>
                <a:cs typeface="Lato" panose="020F0502020204030203" pitchFamily="34" charset="0"/>
              </a:rPr>
              <a:t>, 47 Misc. 3d 346, 347</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9032ED5A-B690-4007-A97E-98BC27D0A3C5}"/>
              </a:ext>
            </a:extLst>
          </p:cNvPr>
          <p:cNvSpPr>
            <a:spLocks noGrp="1"/>
          </p:cNvSpPr>
          <p:nvPr>
            <p:ph type="ftr" sz="quarter" idx="10"/>
          </p:nvPr>
        </p:nvSpPr>
        <p:spPr/>
        <p:txBody>
          <a:bodyPr/>
          <a:lstStyle/>
          <a:p>
            <a:r>
              <a:rPr lang="en-US"/>
              <a:t>rossmanlawpc.com</a:t>
            </a:r>
            <a:endParaRPr lang="en-US" dirty="0"/>
          </a:p>
        </p:txBody>
      </p:sp>
      <p:sp>
        <p:nvSpPr>
          <p:cNvPr id="5" name="TextBox 4">
            <a:extLst>
              <a:ext uri="{FF2B5EF4-FFF2-40B4-BE49-F238E27FC236}">
                <a16:creationId xmlns:a16="http://schemas.microsoft.com/office/drawing/2014/main" id="{E5984285-96BC-4079-944C-9FE13D020250}"/>
              </a:ext>
            </a:extLst>
          </p:cNvPr>
          <p:cNvSpPr txBox="1"/>
          <p:nvPr/>
        </p:nvSpPr>
        <p:spPr>
          <a:xfrm>
            <a:off x="844062" y="379828"/>
            <a:ext cx="6738424" cy="707886"/>
          </a:xfrm>
          <a:prstGeom prst="rect">
            <a:avLst/>
          </a:prstGeom>
          <a:noFill/>
        </p:spPr>
        <p:txBody>
          <a:bodyPr wrap="square" rtlCol="0">
            <a:spAutoFit/>
          </a:bodyPr>
          <a:lstStyle/>
          <a:p>
            <a:pPr algn="ctr"/>
            <a:r>
              <a:rPr lang="en-US" sz="4000" b="1" dirty="0">
                <a:solidFill>
                  <a:srgbClr val="0D2D56"/>
                </a:solidFill>
                <a:latin typeface="Lato" panose="020F0502020204030203" pitchFamily="34" charset="0"/>
                <a:ea typeface="Lato" panose="020F0502020204030203" pitchFamily="34" charset="0"/>
                <a:cs typeface="Lato" panose="020F0502020204030203" pitchFamily="34" charset="0"/>
              </a:rPr>
              <a:t>Marketability</a:t>
            </a:r>
            <a:r>
              <a:rPr lang="en-US" sz="3200" b="1" dirty="0">
                <a:solidFill>
                  <a:srgbClr val="0D2D56"/>
                </a:solidFill>
                <a:latin typeface="Lato" panose="020F0502020204030203" pitchFamily="34" charset="0"/>
                <a:ea typeface="Lato" panose="020F0502020204030203" pitchFamily="34" charset="0"/>
                <a:cs typeface="Lato" panose="020F0502020204030203" pitchFamily="34" charset="0"/>
              </a:rPr>
              <a:t> </a:t>
            </a:r>
            <a:r>
              <a:rPr lang="en-US" sz="4000" b="1" dirty="0">
                <a:solidFill>
                  <a:srgbClr val="0D2D56"/>
                </a:solidFill>
                <a:latin typeface="Lato" panose="020F0502020204030203" pitchFamily="34" charset="0"/>
                <a:ea typeface="Lato" panose="020F0502020204030203" pitchFamily="34" charset="0"/>
                <a:cs typeface="Lato" panose="020F0502020204030203" pitchFamily="34" charset="0"/>
              </a:rPr>
              <a:t>Discounts</a:t>
            </a:r>
            <a:r>
              <a:rPr lang="en-US" sz="3200" b="1" dirty="0">
                <a:solidFill>
                  <a:srgbClr val="0D2D56"/>
                </a:solidFill>
                <a:latin typeface="Lato" panose="020F0502020204030203" pitchFamily="34" charset="0"/>
                <a:ea typeface="Lato" panose="020F0502020204030203" pitchFamily="34" charset="0"/>
                <a:cs typeface="Lato" panose="020F0502020204030203" pitchFamily="34" charset="0"/>
              </a:rPr>
              <a:t> </a:t>
            </a:r>
          </a:p>
        </p:txBody>
      </p:sp>
      <p:pic>
        <p:nvPicPr>
          <p:cNvPr id="7" name="Picture 6" descr="A picture containing person, suit, person, standing&#10;&#10;Description automatically generated">
            <a:extLst>
              <a:ext uri="{FF2B5EF4-FFF2-40B4-BE49-F238E27FC236}">
                <a16:creationId xmlns:a16="http://schemas.microsoft.com/office/drawing/2014/main" id="{F2F85754-F8DE-43B2-B565-6812560396DE}"/>
              </a:ext>
            </a:extLst>
          </p:cNvPr>
          <p:cNvPicPr>
            <a:picLocks noChangeAspect="1"/>
          </p:cNvPicPr>
          <p:nvPr/>
        </p:nvPicPr>
        <p:blipFill>
          <a:blip r:embed="rId2"/>
          <a:stretch>
            <a:fillRect/>
          </a:stretch>
        </p:blipFill>
        <p:spPr>
          <a:xfrm>
            <a:off x="6865034" y="1568533"/>
            <a:ext cx="4589301" cy="4500711"/>
          </a:xfrm>
          <a:prstGeom prst="rect">
            <a:avLst/>
          </a:prstGeom>
        </p:spPr>
      </p:pic>
    </p:spTree>
    <p:extLst>
      <p:ext uri="{BB962C8B-B14F-4D97-AF65-F5344CB8AC3E}">
        <p14:creationId xmlns:p14="http://schemas.microsoft.com/office/powerpoint/2010/main" val="2318921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0A39-9816-8A46-944D-AEF50A4D5720}"/>
              </a:ext>
            </a:extLst>
          </p:cNvPr>
          <p:cNvSpPr>
            <a:spLocks noGrp="1"/>
          </p:cNvSpPr>
          <p:nvPr>
            <p:ph type="title"/>
          </p:nvPr>
        </p:nvSpPr>
        <p:spPr>
          <a:xfrm>
            <a:off x="304800" y="365126"/>
            <a:ext cx="11049000" cy="1013258"/>
          </a:xfrm>
        </p:spPr>
        <p:txBody>
          <a:bodyPr/>
          <a:lstStyle/>
          <a:p>
            <a:r>
              <a:rPr lang="en-US" dirty="0"/>
              <a:t>Mark Rossman, Esq.</a:t>
            </a:r>
          </a:p>
        </p:txBody>
      </p:sp>
      <p:sp>
        <p:nvSpPr>
          <p:cNvPr id="5" name="Footer Placeholder 4">
            <a:extLst>
              <a:ext uri="{FF2B5EF4-FFF2-40B4-BE49-F238E27FC236}">
                <a16:creationId xmlns:a16="http://schemas.microsoft.com/office/drawing/2014/main" id="{8B3D25AF-F170-6640-B6A4-3F79BC78DACC}"/>
              </a:ext>
            </a:extLst>
          </p:cNvPr>
          <p:cNvSpPr>
            <a:spLocks noGrp="1"/>
          </p:cNvSpPr>
          <p:nvPr>
            <p:ph type="ftr" sz="quarter" idx="10"/>
          </p:nvPr>
        </p:nvSpPr>
        <p:spPr/>
        <p:txBody>
          <a:bodyPr/>
          <a:lstStyle/>
          <a:p>
            <a:r>
              <a:rPr lang="en-US"/>
              <a:t>rossmanlawpc.com</a:t>
            </a:r>
            <a:endParaRPr lang="en-US" dirty="0"/>
          </a:p>
        </p:txBody>
      </p:sp>
      <p:sp>
        <p:nvSpPr>
          <p:cNvPr id="4" name="Content Placeholder 3">
            <a:extLst>
              <a:ext uri="{FF2B5EF4-FFF2-40B4-BE49-F238E27FC236}">
                <a16:creationId xmlns:a16="http://schemas.microsoft.com/office/drawing/2014/main" id="{EE1146DA-9A7B-41B2-94C0-F50669D89685}"/>
              </a:ext>
            </a:extLst>
          </p:cNvPr>
          <p:cNvSpPr>
            <a:spLocks noGrp="1"/>
          </p:cNvSpPr>
          <p:nvPr>
            <p:ph idx="1"/>
          </p:nvPr>
        </p:nvSpPr>
        <p:spPr>
          <a:xfrm>
            <a:off x="386080" y="1534330"/>
            <a:ext cx="3355926" cy="4472575"/>
          </a:xfrm>
        </p:spPr>
        <p:txBody>
          <a:bodyPr>
            <a:normAutofit/>
          </a:bodyPr>
          <a:lstStyle/>
          <a:p>
            <a:pPr marL="0" lvl="0" indent="0">
              <a:buNone/>
            </a:pPr>
            <a:r>
              <a:rPr lang="en-US" sz="2800" dirty="0">
                <a:solidFill>
                  <a:srgbClr val="0D2D56"/>
                </a:solidFill>
                <a:latin typeface="Lato" panose="020F0502020204030203" pitchFamily="34" charset="77"/>
              </a:rPr>
              <a:t>Managing Partner – Owner</a:t>
            </a:r>
          </a:p>
          <a:p>
            <a:pPr marL="0" lvl="0" indent="0">
              <a:buNone/>
            </a:pPr>
            <a:endParaRPr lang="en-US" sz="1800" dirty="0">
              <a:solidFill>
                <a:srgbClr val="0D2D56"/>
              </a:solidFill>
              <a:latin typeface="Lato" panose="020F0502020204030203" pitchFamily="34" charset="77"/>
            </a:endParaRPr>
          </a:p>
          <a:p>
            <a:pPr marL="0" indent="0">
              <a:buNone/>
            </a:pPr>
            <a:r>
              <a:rPr lang="en-US" sz="2800" b="1" dirty="0">
                <a:solidFill>
                  <a:srgbClr val="0D2D56"/>
                </a:solidFill>
                <a:latin typeface="Lato" panose="020F0502020204030203" pitchFamily="34" charset="77"/>
              </a:rPr>
              <a:t>Rossman, P.C.</a:t>
            </a:r>
          </a:p>
          <a:p>
            <a:pPr marL="0" indent="0">
              <a:buNone/>
            </a:pPr>
            <a:r>
              <a:rPr lang="en-US" sz="2400" dirty="0">
                <a:solidFill>
                  <a:srgbClr val="0D2D56"/>
                </a:solidFill>
                <a:latin typeface="Lato" panose="020F0502020204030203" pitchFamily="34" charset="77"/>
              </a:rPr>
              <a:t>2145 Crooks Road Suite 220</a:t>
            </a:r>
            <a:br>
              <a:rPr lang="en-US" sz="2400" dirty="0">
                <a:solidFill>
                  <a:srgbClr val="0D2D56"/>
                </a:solidFill>
                <a:latin typeface="Lato" panose="020F0502020204030203" pitchFamily="34" charset="77"/>
              </a:rPr>
            </a:br>
            <a:r>
              <a:rPr lang="en-US" sz="2400" dirty="0">
                <a:solidFill>
                  <a:srgbClr val="0D2D56"/>
                </a:solidFill>
                <a:latin typeface="Lato" panose="020F0502020204030203" pitchFamily="34" charset="77"/>
              </a:rPr>
              <a:t>Troy, MI 48084</a:t>
            </a:r>
          </a:p>
          <a:p>
            <a:pPr marL="0" indent="0">
              <a:buNone/>
            </a:pPr>
            <a:endParaRPr lang="en-US" sz="1800" dirty="0">
              <a:solidFill>
                <a:srgbClr val="0D2D56"/>
              </a:solidFill>
              <a:latin typeface="Lato" panose="020F0502020204030203" pitchFamily="34" charset="77"/>
            </a:endParaRPr>
          </a:p>
          <a:p>
            <a:pPr marL="0" indent="0">
              <a:buNone/>
            </a:pPr>
            <a:r>
              <a:rPr lang="en-US" sz="2400" dirty="0">
                <a:solidFill>
                  <a:srgbClr val="0D2D56"/>
                </a:solidFill>
                <a:latin typeface="Lato Light" panose="020F0302020204030203" pitchFamily="34" charset="77"/>
              </a:rPr>
              <a:t>rossmanlawpc.com | (248) 385-5481</a:t>
            </a:r>
          </a:p>
          <a:p>
            <a:endParaRPr lang="en-US" dirty="0"/>
          </a:p>
        </p:txBody>
      </p:sp>
      <p:pic>
        <p:nvPicPr>
          <p:cNvPr id="1028" name="Picture 4" descr="A person wearing a suit&#10;&#10;Description automatically generated with low confidence">
            <a:extLst>
              <a:ext uri="{FF2B5EF4-FFF2-40B4-BE49-F238E27FC236}">
                <a16:creationId xmlns:a16="http://schemas.microsoft.com/office/drawing/2014/main" id="{7DCEE5C9-8AA9-4ECF-AADE-22F719FE3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414" y="1534330"/>
            <a:ext cx="7135833" cy="475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302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6734-28D1-4B38-AE12-62C7A8564AC8}"/>
              </a:ext>
            </a:extLst>
          </p:cNvPr>
          <p:cNvSpPr>
            <a:spLocks noGrp="1"/>
          </p:cNvSpPr>
          <p:nvPr>
            <p:ph type="title"/>
          </p:nvPr>
        </p:nvSpPr>
        <p:spPr>
          <a:xfrm>
            <a:off x="590843" y="3285259"/>
            <a:ext cx="11183815" cy="1013258"/>
          </a:xfrm>
        </p:spPr>
        <p:txBody>
          <a:bodyPr>
            <a:normAutofit fontScale="90000"/>
          </a:bodyPr>
          <a:lstStyle/>
          <a:p>
            <a:r>
              <a:rPr lang="en-US" sz="2700" dirty="0">
                <a:latin typeface="Lato" panose="020F0502020204030203" pitchFamily="34" charset="0"/>
                <a:ea typeface="Lato" panose="020F0502020204030203" pitchFamily="34" charset="0"/>
                <a:cs typeface="Lato" panose="020F0502020204030203" pitchFamily="34" charset="0"/>
              </a:rPr>
              <a:t>Under US GAAP (ASC 820 formerly FAS 157) and International Financial Reporting Standards (IFRS 13), fair value is the price that would be received to sell an asset or paid to transfer a liability in an orderly transaction between market participants at the measurement date.</a:t>
            </a:r>
            <a:br>
              <a:rPr lang="en-US" dirty="0"/>
            </a:br>
            <a:endParaRPr lang="en-US" dirty="0"/>
          </a:p>
        </p:txBody>
      </p:sp>
      <p:sp>
        <p:nvSpPr>
          <p:cNvPr id="3" name="Footer Placeholder 2">
            <a:extLst>
              <a:ext uri="{FF2B5EF4-FFF2-40B4-BE49-F238E27FC236}">
                <a16:creationId xmlns:a16="http://schemas.microsoft.com/office/drawing/2014/main" id="{341954A5-A979-4716-8729-45BCDF44B6D1}"/>
              </a:ext>
            </a:extLst>
          </p:cNvPr>
          <p:cNvSpPr>
            <a:spLocks noGrp="1"/>
          </p:cNvSpPr>
          <p:nvPr>
            <p:ph type="ftr" sz="quarter" idx="10"/>
          </p:nvPr>
        </p:nvSpPr>
        <p:spPr/>
        <p:txBody>
          <a:bodyPr/>
          <a:lstStyle/>
          <a:p>
            <a:r>
              <a:rPr lang="en-US"/>
              <a:t>rossmanlawpc.com</a:t>
            </a:r>
            <a:endParaRPr lang="en-US" dirty="0"/>
          </a:p>
        </p:txBody>
      </p:sp>
      <p:sp>
        <p:nvSpPr>
          <p:cNvPr id="5" name="TextBox 4">
            <a:extLst>
              <a:ext uri="{FF2B5EF4-FFF2-40B4-BE49-F238E27FC236}">
                <a16:creationId xmlns:a16="http://schemas.microsoft.com/office/drawing/2014/main" id="{1E20BA3D-697B-4876-9846-5DD5524AD8F4}"/>
              </a:ext>
            </a:extLst>
          </p:cNvPr>
          <p:cNvSpPr txBox="1"/>
          <p:nvPr/>
        </p:nvSpPr>
        <p:spPr>
          <a:xfrm>
            <a:off x="689317" y="858094"/>
            <a:ext cx="7464084" cy="646331"/>
          </a:xfrm>
          <a:prstGeom prst="rect">
            <a:avLst/>
          </a:prstGeom>
          <a:noFill/>
        </p:spPr>
        <p:txBody>
          <a:bodyPr wrap="square">
            <a:spAutoFit/>
          </a:bodyPr>
          <a:lstStyle/>
          <a:p>
            <a:pPr algn="ctr"/>
            <a:r>
              <a:rPr lang="en-US" sz="3600" b="1" dirty="0">
                <a:solidFill>
                  <a:srgbClr val="0D2D56"/>
                </a:solidFill>
                <a:latin typeface="Lato" panose="020F0502020204030203" pitchFamily="34" charset="0"/>
                <a:ea typeface="Lato" panose="020F0502020204030203" pitchFamily="34" charset="0"/>
                <a:cs typeface="Lato" panose="020F0502020204030203" pitchFamily="34" charset="0"/>
              </a:rPr>
              <a:t>Fair Value – What’s Missing?</a:t>
            </a:r>
            <a:endParaRPr lang="en-US" sz="3600" b="1" dirty="0">
              <a:solidFill>
                <a:srgbClr val="0D2D56"/>
              </a:solidFill>
            </a:endParaRPr>
          </a:p>
        </p:txBody>
      </p:sp>
    </p:spTree>
    <p:extLst>
      <p:ext uri="{BB962C8B-B14F-4D97-AF65-F5344CB8AC3E}">
        <p14:creationId xmlns:p14="http://schemas.microsoft.com/office/powerpoint/2010/main" val="3572440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DAC6A9-0A31-4789-A7B2-A17675ED8C62}"/>
              </a:ext>
            </a:extLst>
          </p:cNvPr>
          <p:cNvSpPr>
            <a:spLocks noGrp="1"/>
          </p:cNvSpPr>
          <p:nvPr>
            <p:ph idx="1"/>
          </p:nvPr>
        </p:nvSpPr>
        <p:spPr>
          <a:xfrm>
            <a:off x="1420837" y="1534330"/>
            <a:ext cx="9369083" cy="4642633"/>
          </a:xfrm>
        </p:spPr>
        <p:txBody>
          <a:bodyPr>
            <a:normAutofit/>
          </a:bodyPr>
          <a:lstStyle/>
          <a:p>
            <a:pPr marL="0" marR="0" indent="0" algn="just">
              <a:spcBef>
                <a:spcPts val="0"/>
              </a:spcBef>
              <a:spcAft>
                <a:spcPts val="0"/>
              </a:spcAft>
              <a:buNone/>
            </a:pPr>
            <a:r>
              <a:rPr lang="en-US" sz="2800" dirty="0">
                <a:effectLst/>
                <a:latin typeface="Lato" panose="020F0502020204030203" pitchFamily="34" charset="0"/>
                <a:ea typeface="Lato" panose="020F0502020204030203" pitchFamily="34" charset="0"/>
                <a:cs typeface="Lato" panose="020F0502020204030203" pitchFamily="34" charset="0"/>
              </a:rPr>
              <a:t>“Contrary to defendants’ argument, the plain statutory language does not require that the plaintiff be a minority shareholder, or show that each defendant individually is a majority shareholder. Rather, subsection 489(1) requires only a showing that the defendants are “in control of the corporation.” Here, plaintiff sufficiently alleged under subsection 489(1) that defendants collectively owned 60 percent of the corporation’s shares and comprised two-thirds of the board of directors, and thus had control over corporate affairs.”</a:t>
            </a:r>
          </a:p>
          <a:p>
            <a:pPr marL="0" marR="0" indent="0" algn="just">
              <a:spcBef>
                <a:spcPts val="0"/>
              </a:spcBef>
              <a:spcAft>
                <a:spcPts val="0"/>
              </a:spcAft>
              <a:buNone/>
            </a:pPr>
            <a:r>
              <a:rPr lang="en-US" sz="2800" b="1" i="1" dirty="0" err="1">
                <a:effectLst/>
                <a:latin typeface="Lato" panose="020F0502020204030203" pitchFamily="34" charset="0"/>
                <a:ea typeface="Lato" panose="020F0502020204030203" pitchFamily="34" charset="0"/>
                <a:cs typeface="Lato" panose="020F0502020204030203" pitchFamily="34" charset="0"/>
              </a:rPr>
              <a:t>Lozowski</a:t>
            </a:r>
            <a:r>
              <a:rPr lang="en-US" sz="2800" b="1" i="1" dirty="0">
                <a:effectLst/>
                <a:latin typeface="Lato" panose="020F0502020204030203" pitchFamily="34" charset="0"/>
                <a:ea typeface="Lato" panose="020F0502020204030203" pitchFamily="34" charset="0"/>
                <a:cs typeface="Lato" panose="020F0502020204030203" pitchFamily="34" charset="0"/>
              </a:rPr>
              <a:t> v. Benedict, </a:t>
            </a:r>
            <a:r>
              <a:rPr lang="en-US" sz="2800" b="1" dirty="0">
                <a:effectLst/>
                <a:latin typeface="Lato" panose="020F0502020204030203" pitchFamily="34" charset="0"/>
                <a:ea typeface="Lato" panose="020F0502020204030203" pitchFamily="34" charset="0"/>
                <a:cs typeface="Lato" panose="020F0502020204030203" pitchFamily="34" charset="0"/>
              </a:rPr>
              <a:t>Michigan Court of Appeals, 2006</a:t>
            </a:r>
            <a:endParaRPr lang="en-US" sz="2800" dirty="0">
              <a:effectLst/>
              <a:latin typeface="Lato" panose="020F0502020204030203" pitchFamily="34" charset="0"/>
              <a:ea typeface="Lato" panose="020F0502020204030203" pitchFamily="34" charset="0"/>
              <a:cs typeface="Lato" panose="020F0502020204030203" pitchFamily="34" charset="0"/>
            </a:endParaRPr>
          </a:p>
          <a:p>
            <a:pPr marL="0" marR="0" algn="just">
              <a:spcBef>
                <a:spcPts val="0"/>
              </a:spcBef>
              <a:spcAft>
                <a:spcPts val="0"/>
              </a:spcAft>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39DF9CDC-2455-4DEE-AD77-A2F7C99F75E9}"/>
              </a:ext>
            </a:extLst>
          </p:cNvPr>
          <p:cNvSpPr>
            <a:spLocks noGrp="1"/>
          </p:cNvSpPr>
          <p:nvPr>
            <p:ph type="title"/>
          </p:nvPr>
        </p:nvSpPr>
        <p:spPr>
          <a:xfrm>
            <a:off x="386080" y="365126"/>
            <a:ext cx="8265551" cy="1013258"/>
          </a:xfrm>
        </p:spPr>
        <p:txBody>
          <a:bodyPr/>
          <a:lstStyle/>
          <a:p>
            <a:pPr algn="ctr"/>
            <a:r>
              <a:rPr lang="en-US" b="1" dirty="0">
                <a:latin typeface="Lato" panose="020F0502020204030203" pitchFamily="34" charset="0"/>
                <a:ea typeface="Lato" panose="020F0502020204030203" pitchFamily="34" charset="0"/>
                <a:cs typeface="Lato" panose="020F0502020204030203" pitchFamily="34" charset="0"/>
              </a:rPr>
              <a:t>Majority Control: Standing</a:t>
            </a:r>
          </a:p>
        </p:txBody>
      </p:sp>
      <p:sp>
        <p:nvSpPr>
          <p:cNvPr id="4" name="Footer Placeholder 3">
            <a:extLst>
              <a:ext uri="{FF2B5EF4-FFF2-40B4-BE49-F238E27FC236}">
                <a16:creationId xmlns:a16="http://schemas.microsoft.com/office/drawing/2014/main" id="{69EEBF2B-A910-4527-BC76-186F8BFBC503}"/>
              </a:ext>
            </a:extLst>
          </p:cNvPr>
          <p:cNvSpPr>
            <a:spLocks noGrp="1"/>
          </p:cNvSpPr>
          <p:nvPr>
            <p:ph type="ftr" sz="quarter" idx="10"/>
          </p:nvPr>
        </p:nvSpPr>
        <p:spPr/>
        <p:txBody>
          <a:bodyPr/>
          <a:lstStyle/>
          <a:p>
            <a:r>
              <a:rPr lang="en-US"/>
              <a:t>rossmanlawpc.com</a:t>
            </a:r>
            <a:endParaRPr lang="en-US" dirty="0"/>
          </a:p>
        </p:txBody>
      </p:sp>
    </p:spTree>
    <p:extLst>
      <p:ext uri="{BB962C8B-B14F-4D97-AF65-F5344CB8AC3E}">
        <p14:creationId xmlns:p14="http://schemas.microsoft.com/office/powerpoint/2010/main" val="4093192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B60A57-14C2-4241-AF76-09E53D35A6A0}"/>
              </a:ext>
            </a:extLst>
          </p:cNvPr>
          <p:cNvPicPr>
            <a:picLocks noGrp="1" noChangeAspect="1"/>
          </p:cNvPicPr>
          <p:nvPr>
            <p:ph idx="1"/>
          </p:nvPr>
        </p:nvPicPr>
        <p:blipFill>
          <a:blip r:embed="rId2"/>
          <a:stretch>
            <a:fillRect/>
          </a:stretch>
        </p:blipFill>
        <p:spPr>
          <a:xfrm>
            <a:off x="5565748" y="1546442"/>
            <a:ext cx="5946682" cy="4641850"/>
          </a:xfrm>
          <a:prstGeom prst="rect">
            <a:avLst/>
          </a:prstGeom>
        </p:spPr>
      </p:pic>
      <p:sp>
        <p:nvSpPr>
          <p:cNvPr id="3" name="Title 2">
            <a:extLst>
              <a:ext uri="{FF2B5EF4-FFF2-40B4-BE49-F238E27FC236}">
                <a16:creationId xmlns:a16="http://schemas.microsoft.com/office/drawing/2014/main" id="{749E8F14-2280-4713-8F77-A41E17DCB6B4}"/>
              </a:ext>
            </a:extLst>
          </p:cNvPr>
          <p:cNvSpPr>
            <a:spLocks noGrp="1"/>
          </p:cNvSpPr>
          <p:nvPr>
            <p:ph type="title"/>
          </p:nvPr>
        </p:nvSpPr>
        <p:spPr>
          <a:xfrm>
            <a:off x="386080" y="365126"/>
            <a:ext cx="8153009" cy="1013258"/>
          </a:xfrm>
        </p:spPr>
        <p:txBody>
          <a:bodyPr/>
          <a:lstStyle/>
          <a:p>
            <a:pPr algn="ctr"/>
            <a:r>
              <a:rPr lang="en-US" b="1" dirty="0">
                <a:latin typeface="Lato" panose="020F0502020204030203" pitchFamily="34" charset="0"/>
                <a:ea typeface="Lato" panose="020F0502020204030203" pitchFamily="34" charset="0"/>
                <a:cs typeface="Lato" panose="020F0502020204030203" pitchFamily="34" charset="0"/>
              </a:rPr>
              <a:t>Inheritance Standing</a:t>
            </a:r>
          </a:p>
        </p:txBody>
      </p:sp>
      <p:sp>
        <p:nvSpPr>
          <p:cNvPr id="4" name="Footer Placeholder 3">
            <a:extLst>
              <a:ext uri="{FF2B5EF4-FFF2-40B4-BE49-F238E27FC236}">
                <a16:creationId xmlns:a16="http://schemas.microsoft.com/office/drawing/2014/main" id="{C13C95E7-7180-483E-A2C6-314777235F18}"/>
              </a:ext>
            </a:extLst>
          </p:cNvPr>
          <p:cNvSpPr>
            <a:spLocks noGrp="1"/>
          </p:cNvSpPr>
          <p:nvPr>
            <p:ph type="ftr" sz="quarter" idx="10"/>
          </p:nvPr>
        </p:nvSpPr>
        <p:spPr/>
        <p:txBody>
          <a:bodyPr/>
          <a:lstStyle/>
          <a:p>
            <a:r>
              <a:rPr lang="en-US"/>
              <a:t>rossmanlawpc.com</a:t>
            </a:r>
            <a:endParaRPr lang="en-US" dirty="0"/>
          </a:p>
        </p:txBody>
      </p:sp>
      <p:sp>
        <p:nvSpPr>
          <p:cNvPr id="6" name="TextBox 5">
            <a:extLst>
              <a:ext uri="{FF2B5EF4-FFF2-40B4-BE49-F238E27FC236}">
                <a16:creationId xmlns:a16="http://schemas.microsoft.com/office/drawing/2014/main" id="{0C264C66-D376-4B09-A2DE-48C57E647ACE}"/>
              </a:ext>
            </a:extLst>
          </p:cNvPr>
          <p:cNvSpPr txBox="1"/>
          <p:nvPr/>
        </p:nvSpPr>
        <p:spPr>
          <a:xfrm>
            <a:off x="576775" y="1546442"/>
            <a:ext cx="4988973" cy="4678204"/>
          </a:xfrm>
          <a:prstGeom prst="rect">
            <a:avLst/>
          </a:prstGeom>
          <a:gradFill>
            <a:gsLst>
              <a:gs pos="0">
                <a:srgbClr val="0D2D56"/>
              </a:gs>
              <a:gs pos="23000">
                <a:srgbClr val="0D2D56"/>
              </a:gs>
              <a:gs pos="69000">
                <a:schemeClr val="accent1">
                  <a:lumMod val="75000"/>
                </a:schemeClr>
              </a:gs>
              <a:gs pos="97000">
                <a:srgbClr val="0D2D56"/>
              </a:gs>
            </a:gsLst>
            <a:path path="circle">
              <a:fillToRect l="50000" t="50000" r="50000" b="50000"/>
            </a:path>
          </a:gradFill>
        </p:spPr>
        <p:txBody>
          <a:bodyPr wrap="square" rtlCol="0">
            <a:spAutoFit/>
          </a:bodyPr>
          <a:lstStyle/>
          <a:p>
            <a:pPr algn="ctr"/>
            <a:r>
              <a:rPr lang="en-US" sz="2600" b="0" i="0" dirty="0">
                <a:solidFill>
                  <a:schemeClr val="bg1"/>
                </a:solidFill>
                <a:effectLst/>
                <a:latin typeface="Lato" panose="020F0502020204030203" pitchFamily="34" charset="0"/>
                <a:ea typeface="Lato" panose="020F0502020204030203" pitchFamily="34" charset="0"/>
                <a:cs typeface="Lato" panose="020F0502020204030203" pitchFamily="34" charset="0"/>
              </a:rPr>
              <a:t>“Even if an original participant had had a reasonable expectation of personal employment, after his death the surviving shareholders would not be bound to employ any dolt who happened to inherit his stock.”</a:t>
            </a:r>
          </a:p>
          <a:p>
            <a:endParaRPr lang="en-US" sz="2600" b="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endParaRPr lang="en-US" sz="1200" b="0"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r>
              <a:rPr lang="en-US" sz="2600" b="0" i="1" dirty="0" err="1">
                <a:solidFill>
                  <a:schemeClr val="bg1"/>
                </a:solidFill>
                <a:effectLst/>
                <a:latin typeface="Lato" panose="020F0502020204030203" pitchFamily="34" charset="0"/>
                <a:ea typeface="Lato" panose="020F0502020204030203" pitchFamily="34" charset="0"/>
                <a:cs typeface="Lato" panose="020F0502020204030203" pitchFamily="34" charset="0"/>
              </a:rPr>
              <a:t>Gimpel</a:t>
            </a:r>
            <a:r>
              <a:rPr lang="en-US" sz="2600" b="0" i="1" dirty="0">
                <a:solidFill>
                  <a:schemeClr val="bg1"/>
                </a:solidFill>
                <a:effectLst/>
                <a:latin typeface="Lato" panose="020F0502020204030203" pitchFamily="34" charset="0"/>
                <a:ea typeface="Lato" panose="020F0502020204030203" pitchFamily="34" charset="0"/>
                <a:cs typeface="Lato" panose="020F0502020204030203" pitchFamily="34" charset="0"/>
              </a:rPr>
              <a:t> v. </a:t>
            </a:r>
            <a:r>
              <a:rPr lang="en-US" sz="2600" b="0" i="1" dirty="0" err="1">
                <a:solidFill>
                  <a:schemeClr val="bg1"/>
                </a:solidFill>
                <a:effectLst/>
                <a:latin typeface="Lato" panose="020F0502020204030203" pitchFamily="34" charset="0"/>
                <a:ea typeface="Lato" panose="020F0502020204030203" pitchFamily="34" charset="0"/>
                <a:cs typeface="Lato" panose="020F0502020204030203" pitchFamily="34" charset="0"/>
              </a:rPr>
              <a:t>Bolstein</a:t>
            </a:r>
            <a:r>
              <a:rPr lang="en-US" sz="2600" b="0" i="0" dirty="0">
                <a:solidFill>
                  <a:schemeClr val="bg1"/>
                </a:solidFill>
                <a:effectLst/>
                <a:latin typeface="Lato" panose="020F0502020204030203" pitchFamily="34" charset="0"/>
                <a:ea typeface="Lato" panose="020F0502020204030203" pitchFamily="34" charset="0"/>
                <a:cs typeface="Lato" panose="020F0502020204030203" pitchFamily="34" charset="0"/>
              </a:rPr>
              <a:t>, 125 Misc. 2d 45, 52 n.6 (N.Y. Sup. Ct. 1984) </a:t>
            </a:r>
            <a:endParaRPr lang="en-US" sz="2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53415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2DBA91-2BCB-4242-AC0D-1DE6CEC8A82B}"/>
              </a:ext>
            </a:extLst>
          </p:cNvPr>
          <p:cNvSpPr>
            <a:spLocks noGrp="1"/>
          </p:cNvSpPr>
          <p:nvPr>
            <p:ph idx="1"/>
          </p:nvPr>
        </p:nvSpPr>
        <p:spPr>
          <a:xfrm>
            <a:off x="419100" y="1507141"/>
            <a:ext cx="5676900" cy="4281919"/>
          </a:xfr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0800000" scaled="1"/>
            <a:tileRect/>
          </a:gradFill>
        </p:spPr>
        <p:txBody>
          <a:bodyPr>
            <a:normAutofit/>
          </a:bodyPr>
          <a:lstStyle/>
          <a:p>
            <a:pPr marL="742950" indent="-742950">
              <a:buClr>
                <a:schemeClr val="bg1"/>
              </a:buClr>
              <a:buFont typeface="+mj-lt"/>
              <a:buAutoNum type="arabicPeriod"/>
            </a:pPr>
            <a:endParaRPr lang="en-US" sz="44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742950" indent="-742950">
              <a:buClr>
                <a:schemeClr val="bg1"/>
              </a:buClr>
              <a:buFont typeface="+mj-lt"/>
              <a:buAutoNum type="arabicPeriod"/>
            </a:pPr>
            <a:r>
              <a:rPr lang="en-US" sz="4400" dirty="0">
                <a:solidFill>
                  <a:schemeClr val="bg1"/>
                </a:solidFill>
                <a:effectLst/>
                <a:latin typeface="Lato" panose="020F0502020204030203" pitchFamily="34" charset="0"/>
                <a:ea typeface="Lato" panose="020F0502020204030203" pitchFamily="34" charset="0"/>
                <a:cs typeface="Lato" panose="020F0502020204030203" pitchFamily="34" charset="0"/>
              </a:rPr>
              <a:t>What are its boundaries?</a:t>
            </a:r>
          </a:p>
          <a:p>
            <a:pPr marL="742950" indent="-742950">
              <a:buClr>
                <a:schemeClr val="bg1"/>
              </a:buClr>
              <a:buFont typeface="+mj-lt"/>
              <a:buAutoNum type="arabicPeriod"/>
            </a:pPr>
            <a:r>
              <a:rPr lang="en-US" sz="4400" dirty="0">
                <a:solidFill>
                  <a:schemeClr val="bg1"/>
                </a:solidFill>
                <a:effectLst/>
                <a:latin typeface="Lato" panose="020F0502020204030203" pitchFamily="34" charset="0"/>
                <a:ea typeface="Lato" panose="020F0502020204030203" pitchFamily="34" charset="0"/>
                <a:cs typeface="Lato" panose="020F0502020204030203" pitchFamily="34" charset="0"/>
              </a:rPr>
              <a:t>Is it a shield or a sword?</a:t>
            </a:r>
          </a:p>
        </p:txBody>
      </p:sp>
      <p:sp>
        <p:nvSpPr>
          <p:cNvPr id="4" name="Footer Placeholder 3">
            <a:extLst>
              <a:ext uri="{FF2B5EF4-FFF2-40B4-BE49-F238E27FC236}">
                <a16:creationId xmlns:a16="http://schemas.microsoft.com/office/drawing/2014/main" id="{8CE4B4B3-AE9D-425F-B692-D215C6F177DF}"/>
              </a:ext>
            </a:extLst>
          </p:cNvPr>
          <p:cNvSpPr>
            <a:spLocks noGrp="1"/>
          </p:cNvSpPr>
          <p:nvPr>
            <p:ph type="ftr" sz="quarter" idx="10"/>
          </p:nvPr>
        </p:nvSpPr>
        <p:spPr/>
        <p:txBody>
          <a:bodyPr/>
          <a:lstStyle/>
          <a:p>
            <a:r>
              <a:rPr lang="en-US" dirty="0"/>
              <a:t>rossmanlawpc.com</a:t>
            </a:r>
          </a:p>
        </p:txBody>
      </p:sp>
      <p:sp>
        <p:nvSpPr>
          <p:cNvPr id="3" name="TextBox 2">
            <a:extLst>
              <a:ext uri="{FF2B5EF4-FFF2-40B4-BE49-F238E27FC236}">
                <a16:creationId xmlns:a16="http://schemas.microsoft.com/office/drawing/2014/main" id="{40005D1A-A4F7-4371-9AFC-5AFFE5DCC62C}"/>
              </a:ext>
            </a:extLst>
          </p:cNvPr>
          <p:cNvSpPr txBox="1"/>
          <p:nvPr/>
        </p:nvSpPr>
        <p:spPr>
          <a:xfrm>
            <a:off x="633046" y="351692"/>
            <a:ext cx="7243102" cy="769441"/>
          </a:xfrm>
          <a:prstGeom prst="rect">
            <a:avLst/>
          </a:prstGeom>
          <a:noFill/>
        </p:spPr>
        <p:txBody>
          <a:bodyPr wrap="square" rtlCol="0">
            <a:spAutoFit/>
          </a:bodyPr>
          <a:lstStyle/>
          <a:p>
            <a:pPr algn="ctr"/>
            <a:r>
              <a:rPr lang="en-US" sz="4400" b="1" dirty="0">
                <a:solidFill>
                  <a:srgbClr val="0D2D56"/>
                </a:solidFill>
                <a:latin typeface="Lato" panose="020F0502020204030203" pitchFamily="34" charset="0"/>
                <a:ea typeface="Lato" panose="020F0502020204030203" pitchFamily="34" charset="0"/>
                <a:cs typeface="Lato" panose="020F0502020204030203" pitchFamily="34" charset="0"/>
              </a:rPr>
              <a:t>The Safe Harbor</a:t>
            </a:r>
          </a:p>
        </p:txBody>
      </p:sp>
      <p:pic>
        <p:nvPicPr>
          <p:cNvPr id="9" name="Picture 8" descr="A picture containing text, silhouette&#10;&#10;Description automatically generated">
            <a:extLst>
              <a:ext uri="{FF2B5EF4-FFF2-40B4-BE49-F238E27FC236}">
                <a16:creationId xmlns:a16="http://schemas.microsoft.com/office/drawing/2014/main" id="{631D316F-D0D6-43E0-B6F6-210B83339005}"/>
              </a:ext>
            </a:extLst>
          </p:cNvPr>
          <p:cNvPicPr>
            <a:picLocks noChangeAspect="1"/>
          </p:cNvPicPr>
          <p:nvPr/>
        </p:nvPicPr>
        <p:blipFill>
          <a:blip r:embed="rId2"/>
          <a:stretch>
            <a:fillRect/>
          </a:stretch>
        </p:blipFill>
        <p:spPr>
          <a:xfrm>
            <a:off x="6096000" y="1507140"/>
            <a:ext cx="5623203" cy="4281919"/>
          </a:xfrm>
          <a:prstGeom prst="rect">
            <a:avLst/>
          </a:prstGeom>
        </p:spPr>
      </p:pic>
    </p:spTree>
    <p:extLst>
      <p:ext uri="{BB962C8B-B14F-4D97-AF65-F5344CB8AC3E}">
        <p14:creationId xmlns:p14="http://schemas.microsoft.com/office/powerpoint/2010/main" val="216999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5D3566-2B9B-46A1-B833-57709CF1C9B0}"/>
              </a:ext>
            </a:extLst>
          </p:cNvPr>
          <p:cNvSpPr>
            <a:spLocks noGrp="1"/>
          </p:cNvSpPr>
          <p:nvPr>
            <p:ph idx="1"/>
          </p:nvPr>
        </p:nvSpPr>
        <p:spPr>
          <a:xfrm>
            <a:off x="4600134" y="1721043"/>
            <a:ext cx="7172765" cy="4440606"/>
          </a:xfrm>
        </p:spPr>
        <p:txBody>
          <a:bodyPr>
            <a:normAutofit/>
          </a:bodyPr>
          <a:lstStyle/>
          <a:p>
            <a:pPr algn="ctr" fontAlgn="base"/>
            <a:r>
              <a:rPr lang="en-US" dirty="0"/>
              <a:t>The 2023 </a:t>
            </a:r>
            <a:r>
              <a:rPr lang="en-US" i="0" dirty="0">
                <a:effectLst/>
                <a:latin typeface="Lato" panose="020F0502020204030203" pitchFamily="34" charset="0"/>
                <a:ea typeface="Lato" panose="020F0502020204030203" pitchFamily="34" charset="0"/>
                <a:cs typeface="Lato" panose="020F0502020204030203" pitchFamily="34" charset="0"/>
              </a:rPr>
              <a:t>Annual State Bar of Michigan Business Law Symposium is currently scheduled to be held on </a:t>
            </a:r>
            <a:r>
              <a:rPr lang="en-US" i="0" dirty="0">
                <a:effectLst/>
                <a:latin typeface="Lato" panose="020F0502020204030203" pitchFamily="34" charset="0"/>
              </a:rPr>
              <a:t>January 20, 2023    |    3:00 – 9:30pm</a:t>
            </a:r>
          </a:p>
          <a:p>
            <a:pPr marL="0" indent="0" algn="ctr" fontAlgn="base">
              <a:buNone/>
            </a:pPr>
            <a:r>
              <a:rPr lang="en-US" b="1" i="0" dirty="0">
                <a:effectLst/>
                <a:latin typeface="Great Vibes" panose="02000507080000020002" pitchFamily="2" charset="0"/>
              </a:rPr>
              <a:t>The Detroit Club</a:t>
            </a:r>
          </a:p>
          <a:p>
            <a:pPr marL="0" indent="0" algn="ctr" fontAlgn="base">
              <a:buNone/>
            </a:pPr>
            <a:r>
              <a:rPr lang="en-US" i="0" dirty="0">
                <a:effectLst/>
                <a:latin typeface="Lato" panose="020F0502020204030203" pitchFamily="34" charset="0"/>
              </a:rPr>
              <a:t>712 Cass Ave, Detroit, MI 48226</a:t>
            </a:r>
          </a:p>
          <a:p>
            <a:endParaRPr lang="en-US" i="0" dirty="0">
              <a:effectLst/>
              <a:latin typeface="Lato" panose="020F0502020204030203" pitchFamily="34" charset="0"/>
              <a:ea typeface="Lato" panose="020F0502020204030203" pitchFamily="34" charset="0"/>
              <a:cs typeface="Lato" panose="020F0502020204030203" pitchFamily="34" charset="0"/>
            </a:endParaRPr>
          </a:p>
          <a:p>
            <a:pPr algn="ctr"/>
            <a:r>
              <a:rPr lang="en-US" dirty="0"/>
              <a:t>For more information please visit: </a:t>
            </a:r>
            <a:r>
              <a:rPr lang="en-US" dirty="0">
                <a:hlinkClick r:id="rId2"/>
              </a:rPr>
              <a:t>https://bizsymposium.com/</a:t>
            </a:r>
            <a:r>
              <a:rPr lang="en-US" dirty="0"/>
              <a:t> </a:t>
            </a:r>
          </a:p>
          <a:p>
            <a:endParaRPr lang="en-US" dirty="0"/>
          </a:p>
        </p:txBody>
      </p:sp>
      <p:sp>
        <p:nvSpPr>
          <p:cNvPr id="3" name="Title 2">
            <a:extLst>
              <a:ext uri="{FF2B5EF4-FFF2-40B4-BE49-F238E27FC236}">
                <a16:creationId xmlns:a16="http://schemas.microsoft.com/office/drawing/2014/main" id="{F5495C36-93AE-433A-8FDC-1D832B32C5CA}"/>
              </a:ext>
            </a:extLst>
          </p:cNvPr>
          <p:cNvSpPr>
            <a:spLocks noGrp="1"/>
          </p:cNvSpPr>
          <p:nvPr>
            <p:ph type="title"/>
          </p:nvPr>
        </p:nvSpPr>
        <p:spPr>
          <a:xfrm>
            <a:off x="239150" y="130979"/>
            <a:ext cx="3319975" cy="1590064"/>
          </a:xfrm>
          <a:solidFill>
            <a:srgbClr val="0D2D56"/>
          </a:solidFill>
        </p:spPr>
        <p:txBody>
          <a:bodyPr>
            <a:noAutofit/>
          </a:bodyPr>
          <a:lstStyle/>
          <a:p>
            <a:endParaRPr lang="en-US" dirty="0"/>
          </a:p>
        </p:txBody>
      </p:sp>
      <p:sp>
        <p:nvSpPr>
          <p:cNvPr id="4" name="Footer Placeholder 3">
            <a:extLst>
              <a:ext uri="{FF2B5EF4-FFF2-40B4-BE49-F238E27FC236}">
                <a16:creationId xmlns:a16="http://schemas.microsoft.com/office/drawing/2014/main" id="{64FA0286-1DB5-43B1-900F-FF8B6FE319C5}"/>
              </a:ext>
            </a:extLst>
          </p:cNvPr>
          <p:cNvSpPr>
            <a:spLocks noGrp="1"/>
          </p:cNvSpPr>
          <p:nvPr>
            <p:ph type="ftr" sz="quarter" idx="10"/>
          </p:nvPr>
        </p:nvSpPr>
        <p:spPr/>
        <p:txBody>
          <a:bodyPr/>
          <a:lstStyle/>
          <a:p>
            <a:r>
              <a:rPr lang="en-US"/>
              <a:t>rossmanlawpc.com</a:t>
            </a:r>
            <a:endParaRPr lang="en-US" dirty="0"/>
          </a:p>
        </p:txBody>
      </p:sp>
      <p:pic>
        <p:nvPicPr>
          <p:cNvPr id="8194" name="Picture 2" descr="Symposium Logo">
            <a:extLst>
              <a:ext uri="{FF2B5EF4-FFF2-40B4-BE49-F238E27FC236}">
                <a16:creationId xmlns:a16="http://schemas.microsoft.com/office/drawing/2014/main" id="{52256898-9777-4199-B4F1-7B0F84856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51" y="130979"/>
            <a:ext cx="3319974" cy="15900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A883ED4-E260-43E9-8C65-C97325B93D39}"/>
              </a:ext>
            </a:extLst>
          </p:cNvPr>
          <p:cNvPicPr>
            <a:picLocks noChangeAspect="1"/>
          </p:cNvPicPr>
          <p:nvPr/>
        </p:nvPicPr>
        <p:blipFill>
          <a:blip r:embed="rId4"/>
          <a:stretch>
            <a:fillRect/>
          </a:stretch>
        </p:blipFill>
        <p:spPr>
          <a:xfrm>
            <a:off x="411940" y="2625701"/>
            <a:ext cx="4673796" cy="3113917"/>
          </a:xfrm>
          <a:prstGeom prst="rect">
            <a:avLst/>
          </a:prstGeom>
        </p:spPr>
      </p:pic>
    </p:spTree>
    <p:extLst>
      <p:ext uri="{BB962C8B-B14F-4D97-AF65-F5344CB8AC3E}">
        <p14:creationId xmlns:p14="http://schemas.microsoft.com/office/powerpoint/2010/main" val="4084158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D1225C-38F8-4963-8C56-D22C94D58EDC}"/>
              </a:ext>
            </a:extLst>
          </p:cNvPr>
          <p:cNvSpPr>
            <a:spLocks noGrp="1"/>
          </p:cNvSpPr>
          <p:nvPr>
            <p:ph type="ftr" sz="quarter" idx="10"/>
          </p:nvPr>
        </p:nvSpPr>
        <p:spPr/>
        <p:txBody>
          <a:bodyPr/>
          <a:lstStyle/>
          <a:p>
            <a:r>
              <a:rPr lang="en-US"/>
              <a:t>rossmanlawpc.com</a:t>
            </a:r>
            <a:endParaRPr lang="en-US" dirty="0"/>
          </a:p>
        </p:txBody>
      </p:sp>
      <p:sp>
        <p:nvSpPr>
          <p:cNvPr id="8" name="TextBox 7">
            <a:extLst>
              <a:ext uri="{FF2B5EF4-FFF2-40B4-BE49-F238E27FC236}">
                <a16:creationId xmlns:a16="http://schemas.microsoft.com/office/drawing/2014/main" id="{6A83F309-80EA-4C88-B74E-907538D361FB}"/>
              </a:ext>
            </a:extLst>
          </p:cNvPr>
          <p:cNvSpPr txBox="1"/>
          <p:nvPr/>
        </p:nvSpPr>
        <p:spPr>
          <a:xfrm>
            <a:off x="386081" y="2926080"/>
            <a:ext cx="11107223" cy="1323439"/>
          </a:xfrm>
          <a:prstGeom prst="rect">
            <a:avLst/>
          </a:prstGeom>
          <a:noFill/>
        </p:spPr>
        <p:txBody>
          <a:bodyPr wrap="square">
            <a:spAutoFit/>
          </a:bodyPr>
          <a:lstStyle/>
          <a:p>
            <a:pPr algn="ctr"/>
            <a:r>
              <a:rPr lang="en-US" sz="8000" b="1" dirty="0">
                <a:solidFill>
                  <a:schemeClr val="bg1"/>
                </a:solidFill>
                <a:latin typeface="Roboto" panose="02000000000000000000" pitchFamily="2" charset="0"/>
                <a:ea typeface="Lato" panose="020F0502020204030203" pitchFamily="34" charset="0"/>
                <a:cs typeface="Lato" panose="020F0502020204030203" pitchFamily="34" charset="0"/>
              </a:rPr>
              <a:t>THANK YOU!!</a:t>
            </a:r>
            <a:endParaRPr lang="en-US" sz="8000" b="1"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82188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AED30-6BBB-9043-825E-E195126ED491}"/>
              </a:ext>
            </a:extLst>
          </p:cNvPr>
          <p:cNvSpPr>
            <a:spLocks noGrp="1"/>
          </p:cNvSpPr>
          <p:nvPr>
            <p:ph type="title"/>
          </p:nvPr>
        </p:nvSpPr>
        <p:spPr>
          <a:xfrm>
            <a:off x="339626" y="365126"/>
            <a:ext cx="11014174" cy="1013258"/>
          </a:xfrm>
        </p:spPr>
        <p:txBody>
          <a:bodyPr/>
          <a:lstStyle/>
          <a:p>
            <a:r>
              <a:rPr lang="en-US" dirty="0"/>
              <a:t>Contact Us!</a:t>
            </a:r>
          </a:p>
        </p:txBody>
      </p:sp>
      <p:pic>
        <p:nvPicPr>
          <p:cNvPr id="6" name="Picture Placeholder 5">
            <a:extLst>
              <a:ext uri="{FF2B5EF4-FFF2-40B4-BE49-F238E27FC236}">
                <a16:creationId xmlns:a16="http://schemas.microsoft.com/office/drawing/2014/main" id="{8FEE1241-EEDD-45D6-AB59-261E0A2E3C6D}"/>
              </a:ext>
            </a:extLst>
          </p:cNvPr>
          <p:cNvPicPr>
            <a:picLocks noGrp="1" noChangeAspect="1"/>
          </p:cNvPicPr>
          <p:nvPr>
            <p:ph type="pic" sz="quarter" idx="11"/>
          </p:nvPr>
        </p:nvPicPr>
        <p:blipFill>
          <a:blip r:embed="rId2"/>
          <a:srcRect t="5630" b="5630"/>
          <a:stretch>
            <a:fillRect/>
          </a:stretch>
        </p:blipFill>
        <p:spPr>
          <a:xfrm>
            <a:off x="339726" y="1547446"/>
            <a:ext cx="3289740" cy="4178667"/>
          </a:xfrm>
          <a:prstGeom prst="rect">
            <a:avLst/>
          </a:prstGeom>
        </p:spPr>
      </p:pic>
      <p:sp>
        <p:nvSpPr>
          <p:cNvPr id="8" name="TextBox 7">
            <a:extLst>
              <a:ext uri="{FF2B5EF4-FFF2-40B4-BE49-F238E27FC236}">
                <a16:creationId xmlns:a16="http://schemas.microsoft.com/office/drawing/2014/main" id="{58D92C7F-4E35-4F41-BE0B-1B013FEBF18B}"/>
              </a:ext>
            </a:extLst>
          </p:cNvPr>
          <p:cNvSpPr txBox="1"/>
          <p:nvPr/>
        </p:nvSpPr>
        <p:spPr>
          <a:xfrm>
            <a:off x="4131733" y="1825625"/>
            <a:ext cx="7222067" cy="3077766"/>
          </a:xfrm>
          <a:prstGeom prst="rect">
            <a:avLst/>
          </a:prstGeom>
          <a:noFill/>
        </p:spPr>
        <p:txBody>
          <a:bodyPr wrap="square" rtlCol="0">
            <a:spAutoFit/>
          </a:bodyPr>
          <a:lstStyle/>
          <a:p>
            <a:pPr lvl="0"/>
            <a:r>
              <a:rPr lang="en-US" sz="2400" b="1" dirty="0">
                <a:solidFill>
                  <a:srgbClr val="0D2D56"/>
                </a:solidFill>
                <a:latin typeface="Lato" panose="020F0502020204030203" pitchFamily="34" charset="77"/>
              </a:rPr>
              <a:t>Mark Rossman, Esq.</a:t>
            </a:r>
          </a:p>
          <a:p>
            <a:pPr lvl="0"/>
            <a:r>
              <a:rPr lang="en-US" sz="2000" dirty="0">
                <a:solidFill>
                  <a:srgbClr val="0D2D56"/>
                </a:solidFill>
                <a:latin typeface="Lato" panose="020F0502020204030203" pitchFamily="34" charset="77"/>
              </a:rPr>
              <a:t>-Owner – Managing Partner</a:t>
            </a:r>
          </a:p>
          <a:p>
            <a:pPr lvl="0"/>
            <a:r>
              <a:rPr lang="en-US" sz="2000" dirty="0">
                <a:solidFill>
                  <a:srgbClr val="0D2D56"/>
                </a:solidFill>
                <a:latin typeface="Lato Light" panose="020F0302020204030203" pitchFamily="34" charset="77"/>
              </a:rPr>
              <a:t>-mark@rossmanpc.com</a:t>
            </a:r>
          </a:p>
          <a:p>
            <a:pPr lvl="0"/>
            <a:endParaRPr lang="en-US" sz="2400" dirty="0">
              <a:solidFill>
                <a:srgbClr val="0D2D56"/>
              </a:solidFill>
              <a:latin typeface="Lato" panose="020F0502020204030203" pitchFamily="34" charset="77"/>
            </a:endParaRPr>
          </a:p>
          <a:p>
            <a:r>
              <a:rPr lang="en-US" sz="2400" b="1" dirty="0">
                <a:solidFill>
                  <a:srgbClr val="0D2D56"/>
                </a:solidFill>
                <a:latin typeface="Lato" panose="020F0502020204030203" pitchFamily="34" charset="77"/>
              </a:rPr>
              <a:t>Rossman, P.C.</a:t>
            </a:r>
          </a:p>
          <a:p>
            <a:r>
              <a:rPr lang="en-US" sz="2000" dirty="0">
                <a:solidFill>
                  <a:srgbClr val="0D2D56"/>
                </a:solidFill>
                <a:latin typeface="Lato" panose="020F0502020204030203" pitchFamily="34" charset="77"/>
              </a:rPr>
              <a:t>2145 Crooks Road, Suite 220, Troy, MI 48084</a:t>
            </a:r>
          </a:p>
          <a:p>
            <a:r>
              <a:rPr lang="en-US" sz="2000" dirty="0" err="1">
                <a:solidFill>
                  <a:srgbClr val="0D2D56"/>
                </a:solidFill>
                <a:latin typeface="Lato Light" panose="020F0302020204030203" pitchFamily="34" charset="77"/>
              </a:rPr>
              <a:t>rossmanlawpc.com</a:t>
            </a:r>
            <a:r>
              <a:rPr lang="en-US" sz="2000" dirty="0">
                <a:solidFill>
                  <a:srgbClr val="0D2D56"/>
                </a:solidFill>
                <a:latin typeface="Lato Light" panose="020F0302020204030203" pitchFamily="34" charset="77"/>
              </a:rPr>
              <a:t> | (248) 385-5481</a:t>
            </a:r>
          </a:p>
          <a:p>
            <a:pPr lvl="0"/>
            <a:endParaRPr lang="en-US" sz="2400" dirty="0">
              <a:solidFill>
                <a:srgbClr val="0D2D56"/>
              </a:solidFill>
              <a:latin typeface="Lato" panose="020F0502020204030203" pitchFamily="34" charset="77"/>
            </a:endParaRPr>
          </a:p>
          <a:p>
            <a:endParaRPr lang="en-US" dirty="0"/>
          </a:p>
        </p:txBody>
      </p:sp>
    </p:spTree>
    <p:extLst>
      <p:ext uri="{BB962C8B-B14F-4D97-AF65-F5344CB8AC3E}">
        <p14:creationId xmlns:p14="http://schemas.microsoft.com/office/powerpoint/2010/main" val="122715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1BD31E-2DF3-4546-AE13-BED0089EB100}"/>
              </a:ext>
            </a:extLst>
          </p:cNvPr>
          <p:cNvSpPr>
            <a:spLocks noGrp="1"/>
          </p:cNvSpPr>
          <p:nvPr>
            <p:ph type="ftr" sz="quarter" idx="10"/>
          </p:nvPr>
        </p:nvSpPr>
        <p:spPr/>
        <p:txBody>
          <a:bodyPr/>
          <a:lstStyle/>
          <a:p>
            <a:r>
              <a:rPr lang="en-US"/>
              <a:t>rossmanlawpc.com</a:t>
            </a:r>
            <a:endParaRPr lang="en-US" dirty="0"/>
          </a:p>
        </p:txBody>
      </p:sp>
      <p:sp>
        <p:nvSpPr>
          <p:cNvPr id="3" name="Title 2">
            <a:extLst>
              <a:ext uri="{FF2B5EF4-FFF2-40B4-BE49-F238E27FC236}">
                <a16:creationId xmlns:a16="http://schemas.microsoft.com/office/drawing/2014/main" id="{6532C915-D303-F74E-82FA-9E1879F8521B}"/>
              </a:ext>
            </a:extLst>
          </p:cNvPr>
          <p:cNvSpPr>
            <a:spLocks noGrp="1"/>
          </p:cNvSpPr>
          <p:nvPr>
            <p:ph type="title"/>
          </p:nvPr>
        </p:nvSpPr>
        <p:spPr/>
        <p:txBody>
          <a:bodyPr/>
          <a:lstStyle/>
          <a:p>
            <a:pPr algn="ctr"/>
            <a:r>
              <a:rPr lang="en-US" dirty="0"/>
              <a:t>Be Lively</a:t>
            </a:r>
          </a:p>
        </p:txBody>
      </p:sp>
      <p:pic>
        <p:nvPicPr>
          <p:cNvPr id="5" name="Picture 2">
            <a:extLst>
              <a:ext uri="{FF2B5EF4-FFF2-40B4-BE49-F238E27FC236}">
                <a16:creationId xmlns:a16="http://schemas.microsoft.com/office/drawing/2014/main" id="{BF5ACF39-4B54-4913-A10C-CB6A6FF56D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9370" y="1772528"/>
            <a:ext cx="4311405" cy="409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31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DDF48D-4652-4319-8ADC-B26D5DAFDE32}"/>
              </a:ext>
            </a:extLst>
          </p:cNvPr>
          <p:cNvSpPr>
            <a:spLocks noGrp="1"/>
          </p:cNvSpPr>
          <p:nvPr>
            <p:ph type="title"/>
          </p:nvPr>
        </p:nvSpPr>
        <p:spPr/>
        <p:txBody>
          <a:bodyPr/>
          <a:lstStyle/>
          <a:p>
            <a:r>
              <a:rPr lang="en-US"/>
              <a:t>But Not Too Lively</a:t>
            </a:r>
            <a:endParaRPr lang="en-US" dirty="0"/>
          </a:p>
        </p:txBody>
      </p:sp>
      <p:sp>
        <p:nvSpPr>
          <p:cNvPr id="4" name="Footer Placeholder 3">
            <a:extLst>
              <a:ext uri="{FF2B5EF4-FFF2-40B4-BE49-F238E27FC236}">
                <a16:creationId xmlns:a16="http://schemas.microsoft.com/office/drawing/2014/main" id="{A36ADDFB-E616-42E7-8ABC-AD7C10F06A1C}"/>
              </a:ext>
            </a:extLst>
          </p:cNvPr>
          <p:cNvSpPr>
            <a:spLocks noGrp="1"/>
          </p:cNvSpPr>
          <p:nvPr>
            <p:ph type="ftr" sz="quarter" idx="10"/>
          </p:nvPr>
        </p:nvSpPr>
        <p:spPr/>
        <p:txBody>
          <a:bodyPr/>
          <a:lstStyle/>
          <a:p>
            <a:r>
              <a:rPr lang="en-US"/>
              <a:t>rossmanlawpc.com</a:t>
            </a:r>
            <a:endParaRPr lang="en-US" dirty="0"/>
          </a:p>
        </p:txBody>
      </p:sp>
      <p:pic>
        <p:nvPicPr>
          <p:cNvPr id="9" name="Content Placeholder 8" descr="A monkey with a knife in its mouth&#10;&#10;Description automatically generated with low confidence">
            <a:extLst>
              <a:ext uri="{FF2B5EF4-FFF2-40B4-BE49-F238E27FC236}">
                <a16:creationId xmlns:a16="http://schemas.microsoft.com/office/drawing/2014/main" id="{E75107A9-970F-4E4C-B553-9EB2EC45F5F8}"/>
              </a:ext>
            </a:extLst>
          </p:cNvPr>
          <p:cNvPicPr>
            <a:picLocks noGrp="1" noChangeAspect="1"/>
          </p:cNvPicPr>
          <p:nvPr>
            <p:ph idx="1"/>
          </p:nvPr>
        </p:nvPicPr>
        <p:blipFill>
          <a:blip r:embed="rId2"/>
          <a:stretch>
            <a:fillRect/>
          </a:stretch>
        </p:blipFill>
        <p:spPr>
          <a:xfrm>
            <a:off x="2597944" y="1535113"/>
            <a:ext cx="6962774" cy="4641850"/>
          </a:xfrm>
        </p:spPr>
      </p:pic>
    </p:spTree>
    <p:extLst>
      <p:ext uri="{BB962C8B-B14F-4D97-AF65-F5344CB8AC3E}">
        <p14:creationId xmlns:p14="http://schemas.microsoft.com/office/powerpoint/2010/main" val="1033782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person, indoor, posing&#10;&#10;Description automatically generated">
            <a:extLst>
              <a:ext uri="{FF2B5EF4-FFF2-40B4-BE49-F238E27FC236}">
                <a16:creationId xmlns:a16="http://schemas.microsoft.com/office/drawing/2014/main" id="{0B75925C-3064-4D97-A08A-958A99A7F5C7}"/>
              </a:ext>
            </a:extLst>
          </p:cNvPr>
          <p:cNvPicPr>
            <a:picLocks noGrp="1" noChangeAspect="1"/>
          </p:cNvPicPr>
          <p:nvPr>
            <p:ph idx="1"/>
          </p:nvPr>
        </p:nvPicPr>
        <p:blipFill>
          <a:blip r:embed="rId2"/>
          <a:stretch>
            <a:fillRect/>
          </a:stretch>
        </p:blipFill>
        <p:spPr>
          <a:xfrm>
            <a:off x="635390" y="1483646"/>
            <a:ext cx="4135901" cy="4632037"/>
          </a:xfrm>
        </p:spPr>
      </p:pic>
      <p:sp>
        <p:nvSpPr>
          <p:cNvPr id="4" name="Footer Placeholder 3">
            <a:extLst>
              <a:ext uri="{FF2B5EF4-FFF2-40B4-BE49-F238E27FC236}">
                <a16:creationId xmlns:a16="http://schemas.microsoft.com/office/drawing/2014/main" id="{6DA25ACE-9A5B-446D-A496-F935663112B6}"/>
              </a:ext>
            </a:extLst>
          </p:cNvPr>
          <p:cNvSpPr>
            <a:spLocks noGrp="1"/>
          </p:cNvSpPr>
          <p:nvPr>
            <p:ph type="ftr" sz="quarter" idx="10"/>
          </p:nvPr>
        </p:nvSpPr>
        <p:spPr/>
        <p:txBody>
          <a:bodyPr/>
          <a:lstStyle/>
          <a:p>
            <a:r>
              <a:rPr lang="en-US"/>
              <a:t>rossmanlawpc.com</a:t>
            </a:r>
            <a:endParaRPr lang="en-US" dirty="0"/>
          </a:p>
        </p:txBody>
      </p:sp>
      <p:sp>
        <p:nvSpPr>
          <p:cNvPr id="9" name="TextBox 8">
            <a:extLst>
              <a:ext uri="{FF2B5EF4-FFF2-40B4-BE49-F238E27FC236}">
                <a16:creationId xmlns:a16="http://schemas.microsoft.com/office/drawing/2014/main" id="{C87C5DD8-D528-4AB8-89A3-6D7F878056E3}"/>
              </a:ext>
            </a:extLst>
          </p:cNvPr>
          <p:cNvSpPr txBox="1"/>
          <p:nvPr/>
        </p:nvSpPr>
        <p:spPr>
          <a:xfrm>
            <a:off x="4771292" y="1483647"/>
            <a:ext cx="6464106" cy="4632037"/>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0800000" scaled="1"/>
            <a:tileRect/>
          </a:gradFill>
        </p:spPr>
        <p:txBody>
          <a:bodyPr wrap="square" rtlCol="0">
            <a:spAutoFit/>
          </a:bodyPr>
          <a:lstStyle/>
          <a:p>
            <a:pPr algn="ctr">
              <a:spcBef>
                <a:spcPts val="1200"/>
              </a:spcBef>
            </a:pPr>
            <a:endParaRPr lang="en-US" sz="9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spcBef>
                <a:spcPts val="1200"/>
              </a:spcBef>
            </a:pPr>
            <a:endParaRPr lang="en-US" sz="40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spcBef>
                <a:spcPts val="1200"/>
              </a:spcBef>
            </a:pPr>
            <a:r>
              <a:rPr lang="en-US" sz="3600" dirty="0">
                <a:solidFill>
                  <a:schemeClr val="bg1"/>
                </a:solidFill>
                <a:latin typeface="Lato" panose="020F0502020204030203" pitchFamily="34" charset="0"/>
                <a:ea typeface="Lato" panose="020F0502020204030203" pitchFamily="34" charset="0"/>
                <a:cs typeface="Lato" panose="020F0502020204030203" pitchFamily="34" charset="0"/>
              </a:rPr>
              <a:t>You have to learn to interrupt because you aren’t going to get called on. </a:t>
            </a:r>
          </a:p>
          <a:p>
            <a:pPr algn="ctr"/>
            <a:endParaRPr lang="en-US" sz="28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r>
              <a:rPr lang="en-US" sz="4400" dirty="0">
                <a:solidFill>
                  <a:schemeClr val="bg1"/>
                </a:solidFill>
                <a:latin typeface="Dancing Script" panose="03080600040507000D00" pitchFamily="66" charset="0"/>
                <a:ea typeface="Lato" panose="020F0502020204030203" pitchFamily="34" charset="0"/>
                <a:cs typeface="Lato" panose="020F0502020204030203" pitchFamily="34" charset="0"/>
              </a:rPr>
              <a:t>Madeleine Albright</a:t>
            </a:r>
          </a:p>
          <a:p>
            <a:endParaRPr lang="en-US" sz="2800" dirty="0"/>
          </a:p>
          <a:p>
            <a:endParaRPr lang="en-US" dirty="0"/>
          </a:p>
        </p:txBody>
      </p:sp>
      <p:cxnSp>
        <p:nvCxnSpPr>
          <p:cNvPr id="11" name="Straight Connector 10">
            <a:extLst>
              <a:ext uri="{FF2B5EF4-FFF2-40B4-BE49-F238E27FC236}">
                <a16:creationId xmlns:a16="http://schemas.microsoft.com/office/drawing/2014/main" id="{30F340EA-B1FE-4CBF-B386-53345B2548C3}"/>
              </a:ext>
            </a:extLst>
          </p:cNvPr>
          <p:cNvCxnSpPr/>
          <p:nvPr/>
        </p:nvCxnSpPr>
        <p:spPr>
          <a:xfrm>
            <a:off x="5730240" y="5036234"/>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0E6A35B-EE88-49DD-975F-64B334163380}"/>
              </a:ext>
            </a:extLst>
          </p:cNvPr>
          <p:cNvCxnSpPr/>
          <p:nvPr/>
        </p:nvCxnSpPr>
        <p:spPr>
          <a:xfrm>
            <a:off x="9943514" y="5036234"/>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77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2DBA91-2BCB-4242-AC0D-1DE6CEC8A82B}"/>
              </a:ext>
            </a:extLst>
          </p:cNvPr>
          <p:cNvSpPr>
            <a:spLocks noGrp="1"/>
          </p:cNvSpPr>
          <p:nvPr>
            <p:ph idx="1"/>
          </p:nvPr>
        </p:nvSpPr>
        <p:spPr>
          <a:xfrm>
            <a:off x="4529798" y="1534330"/>
            <a:ext cx="7243102" cy="4642633"/>
          </a:xfr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0800000" scaled="1"/>
            <a:tileRect/>
          </a:gradFill>
        </p:spPr>
        <p:txBody>
          <a:bodyPr/>
          <a:lstStyle/>
          <a:p>
            <a:pPr marL="0" indent="0" algn="ctr">
              <a:buNone/>
            </a:pPr>
            <a:r>
              <a:rPr lang="en-US" sz="4400" dirty="0">
                <a:solidFill>
                  <a:schemeClr val="bg1"/>
                </a:solidFill>
                <a:effectLst/>
                <a:latin typeface="Lato" panose="020F0502020204030203" pitchFamily="34" charset="0"/>
                <a:ea typeface="Lato" panose="020F0502020204030203" pitchFamily="34" charset="0"/>
                <a:cs typeface="Lato" panose="020F0502020204030203" pitchFamily="34" charset="0"/>
              </a:rPr>
              <a:t>“Not since Cain and Abel have siblings battled with the ferocity of the </a:t>
            </a:r>
            <a:r>
              <a:rPr lang="en-US" sz="4400" dirty="0" err="1">
                <a:solidFill>
                  <a:schemeClr val="bg1"/>
                </a:solidFill>
                <a:effectLst/>
                <a:latin typeface="Lato" panose="020F0502020204030203" pitchFamily="34" charset="0"/>
                <a:ea typeface="Lato" panose="020F0502020204030203" pitchFamily="34" charset="0"/>
                <a:cs typeface="Lato" panose="020F0502020204030203" pitchFamily="34" charset="0"/>
              </a:rPr>
              <a:t>Pitsch</a:t>
            </a:r>
            <a:r>
              <a:rPr lang="en-US" sz="4400" dirty="0">
                <a:solidFill>
                  <a:schemeClr val="bg1"/>
                </a:solidFill>
                <a:effectLst/>
                <a:latin typeface="Lato" panose="020F0502020204030203" pitchFamily="34" charset="0"/>
                <a:ea typeface="Lato" panose="020F0502020204030203" pitchFamily="34" charset="0"/>
                <a:cs typeface="Lato" panose="020F0502020204030203" pitchFamily="34" charset="0"/>
              </a:rPr>
              <a:t> family.”</a:t>
            </a:r>
          </a:p>
          <a:p>
            <a:pPr marL="0" indent="0">
              <a:buNone/>
            </a:pPr>
            <a:endParaRPr lang="en-US" dirty="0">
              <a:solidFill>
                <a:schemeClr val="bg1"/>
              </a:solidFill>
            </a:endParaRPr>
          </a:p>
          <a:p>
            <a:pPr marL="0" marR="0" indent="0" algn="ctr">
              <a:spcBef>
                <a:spcPts val="0"/>
              </a:spcBef>
              <a:spcAft>
                <a:spcPts val="0"/>
              </a:spcAft>
              <a:buNone/>
            </a:pPr>
            <a:r>
              <a:rPr lang="en-US" sz="2800" i="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Hon. Christopher Yates</a:t>
            </a:r>
            <a:r>
              <a:rPr lang="en-US" sz="2800" dirty="0">
                <a:solidFill>
                  <a:schemeClr val="bg1"/>
                </a:solidFill>
                <a:latin typeface="Cambria" panose="02040503050406030204" pitchFamily="18" charset="0"/>
                <a:ea typeface="MS Mincho" panose="02020609040205080304" pitchFamily="49" charset="-128"/>
                <a:cs typeface="Times New Roman" panose="02020603050405020304" pitchFamily="18" charset="0"/>
              </a:rPr>
              <a:t>, </a:t>
            </a:r>
            <a:r>
              <a:rPr lang="en-US" sz="2800" i="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May 31, 2016</a:t>
            </a:r>
          </a:p>
          <a:p>
            <a:pPr marL="0" marR="0" indent="0" algn="ctr">
              <a:spcBef>
                <a:spcPts val="0"/>
              </a:spcBef>
              <a:spcAft>
                <a:spcPts val="0"/>
              </a:spcAft>
              <a:buNone/>
            </a:pPr>
            <a:r>
              <a:rPr lang="en-US" sz="2800" i="1" dirty="0" err="1">
                <a:solidFill>
                  <a:schemeClr val="bg1"/>
                </a:solidFill>
                <a:effectLst/>
                <a:latin typeface="Times New Roman" panose="02020603050405020304" pitchFamily="18" charset="0"/>
                <a:ea typeface="MS Mincho" panose="02020609040205080304" pitchFamily="49" charset="-128"/>
              </a:rPr>
              <a:t>Pitsch</a:t>
            </a:r>
            <a:r>
              <a:rPr lang="en-US" sz="2800" i="1" dirty="0">
                <a:solidFill>
                  <a:schemeClr val="bg1"/>
                </a:solidFill>
                <a:effectLst/>
                <a:latin typeface="Times New Roman" panose="02020603050405020304" pitchFamily="18" charset="0"/>
                <a:ea typeface="MS Mincho" panose="02020609040205080304" pitchFamily="49" charset="-128"/>
              </a:rPr>
              <a:t> v. </a:t>
            </a:r>
            <a:r>
              <a:rPr lang="en-US" sz="2800" i="1" dirty="0" err="1">
                <a:solidFill>
                  <a:schemeClr val="bg1"/>
                </a:solidFill>
                <a:effectLst/>
                <a:latin typeface="Times New Roman" panose="02020603050405020304" pitchFamily="18" charset="0"/>
                <a:ea typeface="MS Mincho" panose="02020609040205080304" pitchFamily="49" charset="-128"/>
              </a:rPr>
              <a:t>Pitsch</a:t>
            </a:r>
            <a:r>
              <a:rPr lang="en-US" sz="2800" i="1" dirty="0">
                <a:solidFill>
                  <a:schemeClr val="bg1"/>
                </a:solidFill>
                <a:effectLst/>
                <a:latin typeface="Times New Roman" panose="02020603050405020304" pitchFamily="18" charset="0"/>
                <a:ea typeface="MS Mincho" panose="02020609040205080304" pitchFamily="49" charset="-128"/>
              </a:rPr>
              <a:t> Holding Co</a:t>
            </a:r>
            <a:endParaRPr lang="en-US" sz="3600" dirty="0">
              <a:solidFill>
                <a:schemeClr val="bg1"/>
              </a:solidFill>
            </a:endParaRPr>
          </a:p>
        </p:txBody>
      </p:sp>
      <p:sp>
        <p:nvSpPr>
          <p:cNvPr id="4" name="Footer Placeholder 3">
            <a:extLst>
              <a:ext uri="{FF2B5EF4-FFF2-40B4-BE49-F238E27FC236}">
                <a16:creationId xmlns:a16="http://schemas.microsoft.com/office/drawing/2014/main" id="{8CE4B4B3-AE9D-425F-B692-D215C6F177DF}"/>
              </a:ext>
            </a:extLst>
          </p:cNvPr>
          <p:cNvSpPr>
            <a:spLocks noGrp="1"/>
          </p:cNvSpPr>
          <p:nvPr>
            <p:ph type="ftr" sz="quarter" idx="10"/>
          </p:nvPr>
        </p:nvSpPr>
        <p:spPr/>
        <p:txBody>
          <a:bodyPr/>
          <a:lstStyle/>
          <a:p>
            <a:r>
              <a:rPr lang="en-US" dirty="0"/>
              <a:t>rossmanlawpc.com</a:t>
            </a:r>
          </a:p>
        </p:txBody>
      </p:sp>
      <p:pic>
        <p:nvPicPr>
          <p:cNvPr id="7" name="Picture 6" descr="A picture containing person, child, wrestling&#10;&#10;Description automatically generated">
            <a:extLst>
              <a:ext uri="{FF2B5EF4-FFF2-40B4-BE49-F238E27FC236}">
                <a16:creationId xmlns:a16="http://schemas.microsoft.com/office/drawing/2014/main" id="{56FB6E00-D601-48CF-B355-4AECF31B966D}"/>
              </a:ext>
            </a:extLst>
          </p:cNvPr>
          <p:cNvPicPr>
            <a:picLocks noChangeAspect="1"/>
          </p:cNvPicPr>
          <p:nvPr/>
        </p:nvPicPr>
        <p:blipFill>
          <a:blip r:embed="rId2"/>
          <a:stretch>
            <a:fillRect/>
          </a:stretch>
        </p:blipFill>
        <p:spPr>
          <a:xfrm>
            <a:off x="386080" y="1534330"/>
            <a:ext cx="4143718" cy="4642633"/>
          </a:xfrm>
          <a:prstGeom prst="rect">
            <a:avLst/>
          </a:prstGeom>
        </p:spPr>
      </p:pic>
    </p:spTree>
    <p:extLst>
      <p:ext uri="{BB962C8B-B14F-4D97-AF65-F5344CB8AC3E}">
        <p14:creationId xmlns:p14="http://schemas.microsoft.com/office/powerpoint/2010/main" val="294921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E39D1E-87C4-43A2-A321-15655ACC85A4}"/>
              </a:ext>
            </a:extLst>
          </p:cNvPr>
          <p:cNvSpPr>
            <a:spLocks noGrp="1"/>
          </p:cNvSpPr>
          <p:nvPr>
            <p:ph type="ftr" sz="quarter" idx="10"/>
          </p:nvPr>
        </p:nvSpPr>
        <p:spPr/>
        <p:txBody>
          <a:bodyPr/>
          <a:lstStyle/>
          <a:p>
            <a:r>
              <a:rPr lang="en-US"/>
              <a:t>rossmanlawpc.com</a:t>
            </a:r>
            <a:endParaRPr lang="en-US" dirty="0"/>
          </a:p>
        </p:txBody>
      </p:sp>
      <p:sp>
        <p:nvSpPr>
          <p:cNvPr id="4" name="TextBox 3">
            <a:extLst>
              <a:ext uri="{FF2B5EF4-FFF2-40B4-BE49-F238E27FC236}">
                <a16:creationId xmlns:a16="http://schemas.microsoft.com/office/drawing/2014/main" id="{647E2839-C426-47E9-8005-94619ABB559E}"/>
              </a:ext>
            </a:extLst>
          </p:cNvPr>
          <p:cNvSpPr txBox="1"/>
          <p:nvPr/>
        </p:nvSpPr>
        <p:spPr>
          <a:xfrm>
            <a:off x="731521" y="576775"/>
            <a:ext cx="6921304" cy="830997"/>
          </a:xfrm>
          <a:prstGeom prst="rect">
            <a:avLst/>
          </a:prstGeom>
          <a:noFill/>
        </p:spPr>
        <p:txBody>
          <a:bodyPr wrap="square" rtlCol="0">
            <a:spAutoFit/>
          </a:bodyPr>
          <a:lstStyle/>
          <a:p>
            <a:pPr algn="ctr"/>
            <a:r>
              <a:rPr lang="en-US" sz="4800" b="1" dirty="0">
                <a:solidFill>
                  <a:schemeClr val="accent1">
                    <a:lumMod val="50000"/>
                  </a:schemeClr>
                </a:solidFill>
                <a:effectLst/>
                <a:latin typeface="Lato" panose="020F0502020204030203" pitchFamily="34" charset="0"/>
                <a:ea typeface="Lato" panose="020F0502020204030203" pitchFamily="34" charset="0"/>
                <a:cs typeface="Lato" panose="020F0502020204030203" pitchFamily="34" charset="0"/>
              </a:rPr>
              <a:t>The Business Divorce</a:t>
            </a:r>
            <a:endParaRPr lang="en-US" sz="4800" b="1"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person and person standing in front of a heart&#10;&#10;Description automatically generated with low confidence">
            <a:extLst>
              <a:ext uri="{FF2B5EF4-FFF2-40B4-BE49-F238E27FC236}">
                <a16:creationId xmlns:a16="http://schemas.microsoft.com/office/drawing/2014/main" id="{5A74FC8A-29A4-455A-8E65-398073D4F75C}"/>
              </a:ext>
            </a:extLst>
          </p:cNvPr>
          <p:cNvPicPr>
            <a:picLocks noChangeAspect="1"/>
          </p:cNvPicPr>
          <p:nvPr/>
        </p:nvPicPr>
        <p:blipFill>
          <a:blip r:embed="rId2"/>
          <a:stretch>
            <a:fillRect/>
          </a:stretch>
        </p:blipFill>
        <p:spPr>
          <a:xfrm>
            <a:off x="2285925" y="1586767"/>
            <a:ext cx="7189128" cy="4448273"/>
          </a:xfrm>
          <a:prstGeom prst="rect">
            <a:avLst/>
          </a:prstGeom>
        </p:spPr>
      </p:pic>
      <p:sp>
        <p:nvSpPr>
          <p:cNvPr id="8" name="TextBox 7">
            <a:extLst>
              <a:ext uri="{FF2B5EF4-FFF2-40B4-BE49-F238E27FC236}">
                <a16:creationId xmlns:a16="http://schemas.microsoft.com/office/drawing/2014/main" id="{3973811A-CE1C-4F67-AF70-5041C6E0AB64}"/>
              </a:ext>
            </a:extLst>
          </p:cNvPr>
          <p:cNvSpPr txBox="1"/>
          <p:nvPr/>
        </p:nvSpPr>
        <p:spPr>
          <a:xfrm>
            <a:off x="126610" y="3010486"/>
            <a:ext cx="1885070" cy="1231106"/>
          </a:xfrm>
          <a:prstGeom prst="rect">
            <a:avLst/>
          </a:prstGeom>
          <a:noFill/>
        </p:spPr>
        <p:txBody>
          <a:bodyPr wrap="square" rtlCol="0">
            <a:spAutoFit/>
          </a:bodyPr>
          <a:lstStyle/>
          <a:p>
            <a:pPr algn="ctr"/>
            <a:r>
              <a:rPr lang="en-US" sz="2800" dirty="0">
                <a:solidFill>
                  <a:schemeClr val="bg1"/>
                </a:solidFill>
                <a:effectLst/>
                <a:latin typeface="Lato" panose="020F0502020204030203" pitchFamily="34" charset="0"/>
                <a:ea typeface="Lato" panose="020F0502020204030203" pitchFamily="34" charset="0"/>
                <a:cs typeface="Lato" panose="020F0502020204030203" pitchFamily="34" charset="0"/>
              </a:rPr>
              <a:t> “What did I do?”</a:t>
            </a:r>
          </a:p>
          <a:p>
            <a:endParaRPr lang="en-US" dirty="0"/>
          </a:p>
        </p:txBody>
      </p:sp>
      <p:sp>
        <p:nvSpPr>
          <p:cNvPr id="9" name="TextBox 8">
            <a:extLst>
              <a:ext uri="{FF2B5EF4-FFF2-40B4-BE49-F238E27FC236}">
                <a16:creationId xmlns:a16="http://schemas.microsoft.com/office/drawing/2014/main" id="{6975E190-F6BC-45E9-A9E4-91B96BA00E79}"/>
              </a:ext>
            </a:extLst>
          </p:cNvPr>
          <p:cNvSpPr txBox="1"/>
          <p:nvPr/>
        </p:nvSpPr>
        <p:spPr>
          <a:xfrm>
            <a:off x="9749299" y="2883877"/>
            <a:ext cx="2194172" cy="1231106"/>
          </a:xfrm>
          <a:prstGeom prst="rect">
            <a:avLst/>
          </a:prstGeom>
          <a:noFill/>
        </p:spPr>
        <p:txBody>
          <a:bodyPr wrap="square" rtlCol="0">
            <a:spAutoFit/>
          </a:bodyPr>
          <a:lstStyle/>
          <a:p>
            <a:r>
              <a:rPr lang="en-US" sz="2800" dirty="0">
                <a:solidFill>
                  <a:schemeClr val="bg1"/>
                </a:solidFill>
                <a:effectLst/>
                <a:latin typeface="Lato" panose="020F0502020204030203" pitchFamily="34" charset="0"/>
                <a:ea typeface="Lato" panose="020F0502020204030203" pitchFamily="34" charset="0"/>
                <a:cs typeface="Lato" panose="020F0502020204030203" pitchFamily="34" charset="0"/>
              </a:rPr>
              <a:t>“You’ll never understand”</a:t>
            </a:r>
          </a:p>
          <a:p>
            <a:endParaRPr lang="en-US" dirty="0"/>
          </a:p>
        </p:txBody>
      </p:sp>
    </p:spTree>
    <p:extLst>
      <p:ext uri="{BB962C8B-B14F-4D97-AF65-F5344CB8AC3E}">
        <p14:creationId xmlns:p14="http://schemas.microsoft.com/office/powerpoint/2010/main" val="2915718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logo&#10;&#10;Description automatically generated with medium confidence">
            <a:extLst>
              <a:ext uri="{FF2B5EF4-FFF2-40B4-BE49-F238E27FC236}">
                <a16:creationId xmlns:a16="http://schemas.microsoft.com/office/drawing/2014/main" id="{6676AD9D-81A1-4C9D-B37F-3ECF2D080C13}"/>
              </a:ext>
            </a:extLst>
          </p:cNvPr>
          <p:cNvPicPr>
            <a:picLocks noGrp="1" noChangeAspect="1"/>
          </p:cNvPicPr>
          <p:nvPr>
            <p:ph idx="1"/>
          </p:nvPr>
        </p:nvPicPr>
        <p:blipFill>
          <a:blip r:embed="rId2"/>
          <a:stretch>
            <a:fillRect/>
          </a:stretch>
        </p:blipFill>
        <p:spPr>
          <a:xfrm>
            <a:off x="3758406" y="1535113"/>
            <a:ext cx="4641850" cy="4641850"/>
          </a:xfrm>
        </p:spPr>
      </p:pic>
      <p:sp>
        <p:nvSpPr>
          <p:cNvPr id="4" name="Footer Placeholder 3">
            <a:extLst>
              <a:ext uri="{FF2B5EF4-FFF2-40B4-BE49-F238E27FC236}">
                <a16:creationId xmlns:a16="http://schemas.microsoft.com/office/drawing/2014/main" id="{EC1583F0-79AB-4A52-A811-8F72FE229CFC}"/>
              </a:ext>
            </a:extLst>
          </p:cNvPr>
          <p:cNvSpPr>
            <a:spLocks noGrp="1"/>
          </p:cNvSpPr>
          <p:nvPr>
            <p:ph type="ftr" sz="quarter" idx="10"/>
          </p:nvPr>
        </p:nvSpPr>
        <p:spPr/>
        <p:txBody>
          <a:bodyPr/>
          <a:lstStyle/>
          <a:p>
            <a:r>
              <a:rPr lang="en-US"/>
              <a:t>rossmanlawpc.com</a:t>
            </a:r>
            <a:endParaRPr lang="en-US" dirty="0"/>
          </a:p>
        </p:txBody>
      </p:sp>
    </p:spTree>
    <p:extLst>
      <p:ext uri="{BB962C8B-B14F-4D97-AF65-F5344CB8AC3E}">
        <p14:creationId xmlns:p14="http://schemas.microsoft.com/office/powerpoint/2010/main" val="253764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1BD31E-2DF3-4546-AE13-BED0089EB100}"/>
              </a:ext>
            </a:extLst>
          </p:cNvPr>
          <p:cNvSpPr>
            <a:spLocks noGrp="1"/>
          </p:cNvSpPr>
          <p:nvPr>
            <p:ph type="ftr" sz="quarter" idx="10"/>
          </p:nvPr>
        </p:nvSpPr>
        <p:spPr/>
        <p:txBody>
          <a:bodyPr/>
          <a:lstStyle/>
          <a:p>
            <a:r>
              <a:rPr lang="en-US"/>
              <a:t>rossmanlawpc.com</a:t>
            </a:r>
            <a:endParaRPr lang="en-US" dirty="0"/>
          </a:p>
        </p:txBody>
      </p:sp>
      <p:sp>
        <p:nvSpPr>
          <p:cNvPr id="3" name="Title 2">
            <a:extLst>
              <a:ext uri="{FF2B5EF4-FFF2-40B4-BE49-F238E27FC236}">
                <a16:creationId xmlns:a16="http://schemas.microsoft.com/office/drawing/2014/main" id="{6532C915-D303-F74E-82FA-9E1879F8521B}"/>
              </a:ext>
            </a:extLst>
          </p:cNvPr>
          <p:cNvSpPr>
            <a:spLocks noGrp="1"/>
          </p:cNvSpPr>
          <p:nvPr>
            <p:ph type="title"/>
          </p:nvPr>
        </p:nvSpPr>
        <p:spPr>
          <a:xfrm>
            <a:off x="98474" y="365125"/>
            <a:ext cx="2968283" cy="5811837"/>
          </a:xfrm>
        </p:spPr>
        <p:txBody>
          <a:bodyPr/>
          <a:lstStyle/>
          <a:p>
            <a:pPr algn="ctr"/>
            <a:r>
              <a:rPr lang="en-US" sz="2400" dirty="0">
                <a:effectLst/>
                <a:latin typeface="Lato" panose="020F0502020204030203" pitchFamily="34" charset="0"/>
                <a:ea typeface="Lato" panose="020F0502020204030203" pitchFamily="34" charset="0"/>
                <a:cs typeface="Lato" panose="020F0502020204030203" pitchFamily="34" charset="0"/>
              </a:rPr>
              <a:t>“Judicial oversight is probably the worst form of corporate governance known to mankind.”</a:t>
            </a:r>
            <a:b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br>
            <a:br>
              <a:rPr lang="en-US" sz="1800" dirty="0">
                <a:effectLst/>
                <a:latin typeface="Cambria" panose="02040503050406030204" pitchFamily="18" charset="0"/>
                <a:ea typeface="MS Mincho" panose="02020609040205080304" pitchFamily="49" charset="-128"/>
                <a:cs typeface="Times New Roman" panose="02020603050405020304" pitchFamily="18" charset="0"/>
              </a:rPr>
            </a:br>
            <a:r>
              <a:rPr lang="en-US" sz="1800" i="1" dirty="0">
                <a:effectLst/>
                <a:latin typeface="Lato" panose="020F0502020204030203" pitchFamily="34" charset="0"/>
                <a:ea typeface="Lato" panose="020F0502020204030203" pitchFamily="34" charset="0"/>
                <a:cs typeface="Lato" panose="020F0502020204030203" pitchFamily="34" charset="0"/>
              </a:rPr>
              <a:t>Hon. Christopher Yates</a:t>
            </a:r>
            <a:br>
              <a:rPr lang="en-US" sz="1800" i="1" dirty="0">
                <a:effectLst/>
                <a:latin typeface="Lato" panose="020F0502020204030203" pitchFamily="34" charset="0"/>
                <a:ea typeface="Lato" panose="020F0502020204030203" pitchFamily="34" charset="0"/>
                <a:cs typeface="Lato" panose="020F0502020204030203" pitchFamily="34" charset="0"/>
              </a:rPr>
            </a:br>
            <a:r>
              <a:rPr lang="en-US" sz="1800" i="1" dirty="0">
                <a:effectLst/>
                <a:latin typeface="Lato" panose="020F0502020204030203" pitchFamily="34" charset="0"/>
                <a:ea typeface="Lato" panose="020F0502020204030203" pitchFamily="34" charset="0"/>
                <a:cs typeface="Lato" panose="020F0502020204030203" pitchFamily="34" charset="0"/>
              </a:rPr>
              <a:t>July 05, 2017</a:t>
            </a:r>
            <a:br>
              <a:rPr lang="en-US" sz="1800" i="1" dirty="0">
                <a:effectLst/>
                <a:latin typeface="Lato" panose="020F0502020204030203" pitchFamily="34" charset="0"/>
                <a:ea typeface="Lato" panose="020F0502020204030203" pitchFamily="34" charset="0"/>
                <a:cs typeface="Lato" panose="020F0502020204030203" pitchFamily="34" charset="0"/>
              </a:rPr>
            </a:br>
            <a:r>
              <a:rPr lang="en-US" sz="1800" i="1" dirty="0" err="1">
                <a:effectLst/>
                <a:latin typeface="Lato" panose="020F0502020204030203" pitchFamily="34" charset="0"/>
                <a:ea typeface="Lato" panose="020F0502020204030203" pitchFamily="34" charset="0"/>
                <a:cs typeface="Lato" panose="020F0502020204030203" pitchFamily="34" charset="0"/>
              </a:rPr>
              <a:t>Pitsch</a:t>
            </a:r>
            <a:r>
              <a:rPr lang="en-US" sz="1800" i="1" dirty="0">
                <a:effectLst/>
                <a:latin typeface="Lato" panose="020F0502020204030203" pitchFamily="34" charset="0"/>
                <a:ea typeface="Lato" panose="020F0502020204030203" pitchFamily="34" charset="0"/>
                <a:cs typeface="Lato" panose="020F0502020204030203" pitchFamily="34" charset="0"/>
              </a:rPr>
              <a:t> v. </a:t>
            </a:r>
            <a:r>
              <a:rPr lang="en-US" sz="1800" i="1" dirty="0" err="1">
                <a:effectLst/>
                <a:latin typeface="Lato" panose="020F0502020204030203" pitchFamily="34" charset="0"/>
                <a:ea typeface="Lato" panose="020F0502020204030203" pitchFamily="34" charset="0"/>
                <a:cs typeface="Lato" panose="020F0502020204030203" pitchFamily="34" charset="0"/>
              </a:rPr>
              <a:t>Pitsch</a:t>
            </a:r>
            <a:r>
              <a:rPr lang="en-US" sz="1800" i="1" dirty="0">
                <a:effectLst/>
                <a:latin typeface="Lato" panose="020F0502020204030203" pitchFamily="34" charset="0"/>
                <a:ea typeface="Lato" panose="020F0502020204030203" pitchFamily="34" charset="0"/>
                <a:cs typeface="Lato" panose="020F0502020204030203" pitchFamily="34" charset="0"/>
              </a:rPr>
              <a:t> Holding Co.</a:t>
            </a:r>
            <a:br>
              <a:rPr lang="en-US" sz="1800" i="1" dirty="0">
                <a:effectLst/>
                <a:latin typeface="Lato" panose="020F0502020204030203" pitchFamily="34" charset="0"/>
                <a:ea typeface="Lato" panose="020F0502020204030203" pitchFamily="34" charset="0"/>
                <a:cs typeface="Lato" panose="020F0502020204030203" pitchFamily="34" charset="0"/>
              </a:rPr>
            </a:br>
            <a:endParaRPr lang="en-US" i="1" dirty="0">
              <a:latin typeface="Lato" panose="020F0502020204030203" pitchFamily="34" charset="0"/>
              <a:ea typeface="Lato" panose="020F0502020204030203" pitchFamily="34" charset="0"/>
              <a:cs typeface="Lato" panose="020F0502020204030203" pitchFamily="34" charset="0"/>
            </a:endParaRPr>
          </a:p>
        </p:txBody>
      </p:sp>
      <p:pic>
        <p:nvPicPr>
          <p:cNvPr id="6" name="Content Placeholder 5" descr="A picture containing text, water&#10;&#10;Description automatically generated">
            <a:extLst>
              <a:ext uri="{FF2B5EF4-FFF2-40B4-BE49-F238E27FC236}">
                <a16:creationId xmlns:a16="http://schemas.microsoft.com/office/drawing/2014/main" id="{DD3858E7-CE1E-4C45-94CC-DD3FD9E11DBE}"/>
              </a:ext>
            </a:extLst>
          </p:cNvPr>
          <p:cNvPicPr>
            <a:picLocks noGrp="1" noChangeAspect="1"/>
          </p:cNvPicPr>
          <p:nvPr>
            <p:ph idx="1"/>
          </p:nvPr>
        </p:nvPicPr>
        <p:blipFill>
          <a:blip r:embed="rId2"/>
          <a:stretch>
            <a:fillRect/>
          </a:stretch>
        </p:blipFill>
        <p:spPr>
          <a:xfrm>
            <a:off x="5281612" y="1535113"/>
            <a:ext cx="4641850" cy="4641850"/>
          </a:xfrm>
        </p:spPr>
      </p:pic>
    </p:spTree>
    <p:extLst>
      <p:ext uri="{BB962C8B-B14F-4D97-AF65-F5344CB8AC3E}">
        <p14:creationId xmlns:p14="http://schemas.microsoft.com/office/powerpoint/2010/main" val="4097521060"/>
      </p:ext>
    </p:extLst>
  </p:cSld>
  <p:clrMapOvr>
    <a:masterClrMapping/>
  </p:clrMapOvr>
</p:sld>
</file>

<file path=ppt/theme/theme1.xml><?xml version="1.0" encoding="utf-8"?>
<a:theme xmlns:a="http://schemas.openxmlformats.org/drawingml/2006/main" name="Office Theme">
  <a:themeElements>
    <a:clrScheme name="Rossman">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3474</TotalTime>
  <Words>1625</Words>
  <Application>Microsoft Office PowerPoint</Application>
  <PresentationFormat>Widescreen</PresentationFormat>
  <Paragraphs>135</Paragraphs>
  <Slides>26</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Calibri</vt:lpstr>
      <vt:lpstr>Cambria</vt:lpstr>
      <vt:lpstr>Courier New</vt:lpstr>
      <vt:lpstr>Dancing Script</vt:lpstr>
      <vt:lpstr>Great Vibes</vt:lpstr>
      <vt:lpstr>Lato</vt:lpstr>
      <vt:lpstr>Lato Light</vt:lpstr>
      <vt:lpstr>Libre Baskerville</vt:lpstr>
      <vt:lpstr>Roboto</vt:lpstr>
      <vt:lpstr>Times New Roman</vt:lpstr>
      <vt:lpstr>Wingdings</vt:lpstr>
      <vt:lpstr>Office Theme</vt:lpstr>
      <vt:lpstr>Corporate Oppression – At Least There Are No Kids Involved</vt:lpstr>
      <vt:lpstr>Mark Rossman, Esq.</vt:lpstr>
      <vt:lpstr>Be Lively</vt:lpstr>
      <vt:lpstr>But Not Too Lively</vt:lpstr>
      <vt:lpstr>PowerPoint Presentation</vt:lpstr>
      <vt:lpstr>PowerPoint Presentation</vt:lpstr>
      <vt:lpstr>PowerPoint Presentation</vt:lpstr>
      <vt:lpstr>PowerPoint Presentation</vt:lpstr>
      <vt:lpstr>“Judicial oversight is probably the worst form of corporate governance known to mankind.”  Hon. Christopher Yates July 05, 2017 Pitsch v. Pitsch Holding Co. </vt:lpstr>
      <vt:lpstr>“IRAC” </vt:lpstr>
      <vt:lpstr>Why wasn’t the common law fiduciary standard enough?  If centuries of common law precedent is good enough for Delaware why not the rest of us?  </vt:lpstr>
      <vt:lpstr>Equity = Discretion = A Mosaic of Case Law and Outcomes</vt:lpstr>
      <vt:lpstr>PowerPoint Presentation</vt:lpstr>
      <vt:lpstr>Shareholder Expectations</vt:lpstr>
      <vt:lpstr>Employment in a Box: Brought to you by MCL 450.1489(3)</vt:lpstr>
      <vt:lpstr>Blue Light Special: To Discount or Not To Discount</vt:lpstr>
      <vt:lpstr>“(e) The purchase at fair value of the shares of a shareholder, either by the corporation or by the officers, directors, or other shareholders responsible for the wrongful acts.”  </vt:lpstr>
      <vt:lpstr>What is Fair Value?</vt:lpstr>
      <vt:lpstr>PowerPoint Presentation</vt:lpstr>
      <vt:lpstr>Under US GAAP (ASC 820 formerly FAS 157) and International Financial Reporting Standards (IFRS 13), fair value is the price that would be received to sell an asset or paid to transfer a liability in an orderly transaction between market participants at the measurement date. </vt:lpstr>
      <vt:lpstr>Majority Control: Standing</vt:lpstr>
      <vt:lpstr>Inheritance Standing</vt:lpstr>
      <vt:lpstr>PowerPoint Presentation</vt:lpstr>
      <vt:lpstr>PowerPoint Presentation</vt:lpstr>
      <vt:lpstr>PowerPoint Presentation</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Mark Rossman</cp:lastModifiedBy>
  <cp:revision>40</cp:revision>
  <cp:lastPrinted>2022-03-31T20:17:08Z</cp:lastPrinted>
  <dcterms:created xsi:type="dcterms:W3CDTF">2021-06-11T20:19:16Z</dcterms:created>
  <dcterms:modified xsi:type="dcterms:W3CDTF">2022-03-31T21:32:02Z</dcterms:modified>
</cp:coreProperties>
</file>